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9" r:id="rId5"/>
    <p:sldId id="262" r:id="rId6"/>
    <p:sldId id="267" r:id="rId7"/>
    <p:sldId id="268" r:id="rId8"/>
    <p:sldId id="260" r:id="rId9"/>
    <p:sldId id="274" r:id="rId10"/>
    <p:sldId id="275" r:id="rId11"/>
    <p:sldId id="270" r:id="rId12"/>
    <p:sldId id="272"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64" d="100"/>
          <a:sy n="64" d="100"/>
        </p:scale>
        <p:origin x="604"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62C4F-1E9D-4751-B445-C1F4B6E9F4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AE6018-EA72-495C-B754-722BFAC360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1C1605-3614-4DF6-8222-F69037420D8C}"/>
              </a:ext>
            </a:extLst>
          </p:cNvPr>
          <p:cNvSpPr>
            <a:spLocks noGrp="1"/>
          </p:cNvSpPr>
          <p:nvPr>
            <p:ph type="dt" sz="half" idx="10"/>
          </p:nvPr>
        </p:nvSpPr>
        <p:spPr/>
        <p:txBody>
          <a:bodyPr/>
          <a:lstStyle/>
          <a:p>
            <a:fld id="{6C711A22-1D44-4274-8924-E6A8C64719A3}" type="datetimeFigureOut">
              <a:rPr lang="en-US" smtClean="0"/>
              <a:t>5/7/2021</a:t>
            </a:fld>
            <a:endParaRPr lang="en-US"/>
          </a:p>
        </p:txBody>
      </p:sp>
      <p:sp>
        <p:nvSpPr>
          <p:cNvPr id="5" name="Footer Placeholder 4">
            <a:extLst>
              <a:ext uri="{FF2B5EF4-FFF2-40B4-BE49-F238E27FC236}">
                <a16:creationId xmlns:a16="http://schemas.microsoft.com/office/drawing/2014/main" id="{1B67574E-4854-40B5-9574-C0B823F89B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67729D-9688-4E41-AB13-465AE23A5881}"/>
              </a:ext>
            </a:extLst>
          </p:cNvPr>
          <p:cNvSpPr>
            <a:spLocks noGrp="1"/>
          </p:cNvSpPr>
          <p:nvPr>
            <p:ph type="sldNum" sz="quarter" idx="12"/>
          </p:nvPr>
        </p:nvSpPr>
        <p:spPr/>
        <p:txBody>
          <a:bodyPr/>
          <a:lstStyle/>
          <a:p>
            <a:fld id="{19739C2F-50AB-4F13-830A-F9F4BCCE2D20}" type="slidenum">
              <a:rPr lang="en-US" smtClean="0"/>
              <a:t>‹#›</a:t>
            </a:fld>
            <a:endParaRPr lang="en-US"/>
          </a:p>
        </p:txBody>
      </p:sp>
    </p:spTree>
    <p:extLst>
      <p:ext uri="{BB962C8B-B14F-4D97-AF65-F5344CB8AC3E}">
        <p14:creationId xmlns:p14="http://schemas.microsoft.com/office/powerpoint/2010/main" val="2292358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D17F-6D98-48AD-B018-4998D41051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75F965-44E1-4F27-80DE-96ADEEBB32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19676B-BBE1-451E-B1EB-4C525E6F4AD4}"/>
              </a:ext>
            </a:extLst>
          </p:cNvPr>
          <p:cNvSpPr>
            <a:spLocks noGrp="1"/>
          </p:cNvSpPr>
          <p:nvPr>
            <p:ph type="dt" sz="half" idx="10"/>
          </p:nvPr>
        </p:nvSpPr>
        <p:spPr/>
        <p:txBody>
          <a:bodyPr/>
          <a:lstStyle/>
          <a:p>
            <a:fld id="{6C711A22-1D44-4274-8924-E6A8C64719A3}" type="datetimeFigureOut">
              <a:rPr lang="en-US" smtClean="0"/>
              <a:t>5/7/2021</a:t>
            </a:fld>
            <a:endParaRPr lang="en-US"/>
          </a:p>
        </p:txBody>
      </p:sp>
      <p:sp>
        <p:nvSpPr>
          <p:cNvPr id="5" name="Footer Placeholder 4">
            <a:extLst>
              <a:ext uri="{FF2B5EF4-FFF2-40B4-BE49-F238E27FC236}">
                <a16:creationId xmlns:a16="http://schemas.microsoft.com/office/drawing/2014/main" id="{DF95220C-8540-4207-8484-D6420B857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ADD2C4-898C-4A1D-91CE-AA8B57730543}"/>
              </a:ext>
            </a:extLst>
          </p:cNvPr>
          <p:cNvSpPr>
            <a:spLocks noGrp="1"/>
          </p:cNvSpPr>
          <p:nvPr>
            <p:ph type="sldNum" sz="quarter" idx="12"/>
          </p:nvPr>
        </p:nvSpPr>
        <p:spPr/>
        <p:txBody>
          <a:bodyPr/>
          <a:lstStyle/>
          <a:p>
            <a:fld id="{19739C2F-50AB-4F13-830A-F9F4BCCE2D20}" type="slidenum">
              <a:rPr lang="en-US" smtClean="0"/>
              <a:t>‹#›</a:t>
            </a:fld>
            <a:endParaRPr lang="en-US"/>
          </a:p>
        </p:txBody>
      </p:sp>
    </p:spTree>
    <p:extLst>
      <p:ext uri="{BB962C8B-B14F-4D97-AF65-F5344CB8AC3E}">
        <p14:creationId xmlns:p14="http://schemas.microsoft.com/office/powerpoint/2010/main" val="3581457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15F85C-ABC3-49F9-A809-BB280D6EA3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45537D-6DC7-47E3-897D-1CC6037BF8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E09DBF-BCA7-4872-9FE0-0FFCFFC93B3B}"/>
              </a:ext>
            </a:extLst>
          </p:cNvPr>
          <p:cNvSpPr>
            <a:spLocks noGrp="1"/>
          </p:cNvSpPr>
          <p:nvPr>
            <p:ph type="dt" sz="half" idx="10"/>
          </p:nvPr>
        </p:nvSpPr>
        <p:spPr/>
        <p:txBody>
          <a:bodyPr/>
          <a:lstStyle/>
          <a:p>
            <a:fld id="{6C711A22-1D44-4274-8924-E6A8C64719A3}" type="datetimeFigureOut">
              <a:rPr lang="en-US" smtClean="0"/>
              <a:t>5/7/2021</a:t>
            </a:fld>
            <a:endParaRPr lang="en-US"/>
          </a:p>
        </p:txBody>
      </p:sp>
      <p:sp>
        <p:nvSpPr>
          <p:cNvPr id="5" name="Footer Placeholder 4">
            <a:extLst>
              <a:ext uri="{FF2B5EF4-FFF2-40B4-BE49-F238E27FC236}">
                <a16:creationId xmlns:a16="http://schemas.microsoft.com/office/drawing/2014/main" id="{4D09C8E2-9D9F-48D4-AA07-A9CFAF5C6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3ED4A-EB42-46B2-8158-529372C910D2}"/>
              </a:ext>
            </a:extLst>
          </p:cNvPr>
          <p:cNvSpPr>
            <a:spLocks noGrp="1"/>
          </p:cNvSpPr>
          <p:nvPr>
            <p:ph type="sldNum" sz="quarter" idx="12"/>
          </p:nvPr>
        </p:nvSpPr>
        <p:spPr/>
        <p:txBody>
          <a:bodyPr/>
          <a:lstStyle/>
          <a:p>
            <a:fld id="{19739C2F-50AB-4F13-830A-F9F4BCCE2D20}" type="slidenum">
              <a:rPr lang="en-US" smtClean="0"/>
              <a:t>‹#›</a:t>
            </a:fld>
            <a:endParaRPr lang="en-US"/>
          </a:p>
        </p:txBody>
      </p:sp>
    </p:spTree>
    <p:extLst>
      <p:ext uri="{BB962C8B-B14F-4D97-AF65-F5344CB8AC3E}">
        <p14:creationId xmlns:p14="http://schemas.microsoft.com/office/powerpoint/2010/main" val="610841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F16B5-A403-4506-9253-30DF48C159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1F1AB5-5B21-4FD0-8A88-7EC89F1344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08F3FD-9354-466B-B440-86D498BACB63}"/>
              </a:ext>
            </a:extLst>
          </p:cNvPr>
          <p:cNvSpPr>
            <a:spLocks noGrp="1"/>
          </p:cNvSpPr>
          <p:nvPr>
            <p:ph type="dt" sz="half" idx="10"/>
          </p:nvPr>
        </p:nvSpPr>
        <p:spPr/>
        <p:txBody>
          <a:bodyPr/>
          <a:lstStyle/>
          <a:p>
            <a:fld id="{6C711A22-1D44-4274-8924-E6A8C64719A3}" type="datetimeFigureOut">
              <a:rPr lang="en-US" smtClean="0"/>
              <a:t>5/7/2021</a:t>
            </a:fld>
            <a:endParaRPr lang="en-US"/>
          </a:p>
        </p:txBody>
      </p:sp>
      <p:sp>
        <p:nvSpPr>
          <p:cNvPr id="5" name="Footer Placeholder 4">
            <a:extLst>
              <a:ext uri="{FF2B5EF4-FFF2-40B4-BE49-F238E27FC236}">
                <a16:creationId xmlns:a16="http://schemas.microsoft.com/office/drawing/2014/main" id="{2E03C0EF-BB16-4A82-9A24-374F0DC89D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351654-FF97-4444-AE5F-04A90085E20E}"/>
              </a:ext>
            </a:extLst>
          </p:cNvPr>
          <p:cNvSpPr>
            <a:spLocks noGrp="1"/>
          </p:cNvSpPr>
          <p:nvPr>
            <p:ph type="sldNum" sz="quarter" idx="12"/>
          </p:nvPr>
        </p:nvSpPr>
        <p:spPr/>
        <p:txBody>
          <a:bodyPr/>
          <a:lstStyle/>
          <a:p>
            <a:fld id="{19739C2F-50AB-4F13-830A-F9F4BCCE2D20}" type="slidenum">
              <a:rPr lang="en-US" smtClean="0"/>
              <a:t>‹#›</a:t>
            </a:fld>
            <a:endParaRPr lang="en-US"/>
          </a:p>
        </p:txBody>
      </p:sp>
    </p:spTree>
    <p:extLst>
      <p:ext uri="{BB962C8B-B14F-4D97-AF65-F5344CB8AC3E}">
        <p14:creationId xmlns:p14="http://schemas.microsoft.com/office/powerpoint/2010/main" val="2067126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2D91C-291B-4F47-A306-1369ED967E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CF371E-F44B-4D2E-BE2D-FE25E093F3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55A590-B069-4CDF-B21D-D8853B2C794B}"/>
              </a:ext>
            </a:extLst>
          </p:cNvPr>
          <p:cNvSpPr>
            <a:spLocks noGrp="1"/>
          </p:cNvSpPr>
          <p:nvPr>
            <p:ph type="dt" sz="half" idx="10"/>
          </p:nvPr>
        </p:nvSpPr>
        <p:spPr/>
        <p:txBody>
          <a:bodyPr/>
          <a:lstStyle/>
          <a:p>
            <a:fld id="{6C711A22-1D44-4274-8924-E6A8C64719A3}" type="datetimeFigureOut">
              <a:rPr lang="en-US" smtClean="0"/>
              <a:t>5/7/2021</a:t>
            </a:fld>
            <a:endParaRPr lang="en-US"/>
          </a:p>
        </p:txBody>
      </p:sp>
      <p:sp>
        <p:nvSpPr>
          <p:cNvPr id="5" name="Footer Placeholder 4">
            <a:extLst>
              <a:ext uri="{FF2B5EF4-FFF2-40B4-BE49-F238E27FC236}">
                <a16:creationId xmlns:a16="http://schemas.microsoft.com/office/drawing/2014/main" id="{CE718F0A-81B5-4F12-998C-C0C73CC52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384EC4-450E-4FB9-B5FB-9BDBA73D5CA2}"/>
              </a:ext>
            </a:extLst>
          </p:cNvPr>
          <p:cNvSpPr>
            <a:spLocks noGrp="1"/>
          </p:cNvSpPr>
          <p:nvPr>
            <p:ph type="sldNum" sz="quarter" idx="12"/>
          </p:nvPr>
        </p:nvSpPr>
        <p:spPr/>
        <p:txBody>
          <a:bodyPr/>
          <a:lstStyle/>
          <a:p>
            <a:fld id="{19739C2F-50AB-4F13-830A-F9F4BCCE2D20}" type="slidenum">
              <a:rPr lang="en-US" smtClean="0"/>
              <a:t>‹#›</a:t>
            </a:fld>
            <a:endParaRPr lang="en-US"/>
          </a:p>
        </p:txBody>
      </p:sp>
    </p:spTree>
    <p:extLst>
      <p:ext uri="{BB962C8B-B14F-4D97-AF65-F5344CB8AC3E}">
        <p14:creationId xmlns:p14="http://schemas.microsoft.com/office/powerpoint/2010/main" val="2185885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4AB0E-3095-49F2-B377-302E97E56C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D25E09-B794-443D-B8B5-B7B01F64B2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3E1DCC-93BE-4607-8D77-8563BE9717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D40FEF-6A8B-4F0E-B4DB-087E656F28B6}"/>
              </a:ext>
            </a:extLst>
          </p:cNvPr>
          <p:cNvSpPr>
            <a:spLocks noGrp="1"/>
          </p:cNvSpPr>
          <p:nvPr>
            <p:ph type="dt" sz="half" idx="10"/>
          </p:nvPr>
        </p:nvSpPr>
        <p:spPr/>
        <p:txBody>
          <a:bodyPr/>
          <a:lstStyle/>
          <a:p>
            <a:fld id="{6C711A22-1D44-4274-8924-E6A8C64719A3}" type="datetimeFigureOut">
              <a:rPr lang="en-US" smtClean="0"/>
              <a:t>5/7/2021</a:t>
            </a:fld>
            <a:endParaRPr lang="en-US"/>
          </a:p>
        </p:txBody>
      </p:sp>
      <p:sp>
        <p:nvSpPr>
          <p:cNvPr id="6" name="Footer Placeholder 5">
            <a:extLst>
              <a:ext uri="{FF2B5EF4-FFF2-40B4-BE49-F238E27FC236}">
                <a16:creationId xmlns:a16="http://schemas.microsoft.com/office/drawing/2014/main" id="{7C878704-96D0-4A8C-8328-D6D64EDB58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225B9-31DA-42E3-88E3-5D49CD548BAE}"/>
              </a:ext>
            </a:extLst>
          </p:cNvPr>
          <p:cNvSpPr>
            <a:spLocks noGrp="1"/>
          </p:cNvSpPr>
          <p:nvPr>
            <p:ph type="sldNum" sz="quarter" idx="12"/>
          </p:nvPr>
        </p:nvSpPr>
        <p:spPr/>
        <p:txBody>
          <a:bodyPr/>
          <a:lstStyle/>
          <a:p>
            <a:fld id="{19739C2F-50AB-4F13-830A-F9F4BCCE2D20}" type="slidenum">
              <a:rPr lang="en-US" smtClean="0"/>
              <a:t>‹#›</a:t>
            </a:fld>
            <a:endParaRPr lang="en-US"/>
          </a:p>
        </p:txBody>
      </p:sp>
    </p:spTree>
    <p:extLst>
      <p:ext uri="{BB962C8B-B14F-4D97-AF65-F5344CB8AC3E}">
        <p14:creationId xmlns:p14="http://schemas.microsoft.com/office/powerpoint/2010/main" val="3016069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F8BCD-3FBE-4598-9D5C-171B9FA995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8D406B-71CB-4A7C-8EF0-33FD125754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422CE6-F3E6-4BA9-9BA6-45C34A64CD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CC290A-BB9E-4A26-A64C-57DD84601B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7F298D-E1F6-49B2-8C9B-68B88227BF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68473E-7C0E-4B65-B499-FB7260983BE4}"/>
              </a:ext>
            </a:extLst>
          </p:cNvPr>
          <p:cNvSpPr>
            <a:spLocks noGrp="1"/>
          </p:cNvSpPr>
          <p:nvPr>
            <p:ph type="dt" sz="half" idx="10"/>
          </p:nvPr>
        </p:nvSpPr>
        <p:spPr/>
        <p:txBody>
          <a:bodyPr/>
          <a:lstStyle/>
          <a:p>
            <a:fld id="{6C711A22-1D44-4274-8924-E6A8C64719A3}" type="datetimeFigureOut">
              <a:rPr lang="en-US" smtClean="0"/>
              <a:t>5/7/2021</a:t>
            </a:fld>
            <a:endParaRPr lang="en-US"/>
          </a:p>
        </p:txBody>
      </p:sp>
      <p:sp>
        <p:nvSpPr>
          <p:cNvPr id="8" name="Footer Placeholder 7">
            <a:extLst>
              <a:ext uri="{FF2B5EF4-FFF2-40B4-BE49-F238E27FC236}">
                <a16:creationId xmlns:a16="http://schemas.microsoft.com/office/drawing/2014/main" id="{3390AACD-989C-4F18-8443-B595B2C2FC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B72B01-DA10-4997-AB51-9C00EE9CC932}"/>
              </a:ext>
            </a:extLst>
          </p:cNvPr>
          <p:cNvSpPr>
            <a:spLocks noGrp="1"/>
          </p:cNvSpPr>
          <p:nvPr>
            <p:ph type="sldNum" sz="quarter" idx="12"/>
          </p:nvPr>
        </p:nvSpPr>
        <p:spPr/>
        <p:txBody>
          <a:bodyPr/>
          <a:lstStyle/>
          <a:p>
            <a:fld id="{19739C2F-50AB-4F13-830A-F9F4BCCE2D20}" type="slidenum">
              <a:rPr lang="en-US" smtClean="0"/>
              <a:t>‹#›</a:t>
            </a:fld>
            <a:endParaRPr lang="en-US"/>
          </a:p>
        </p:txBody>
      </p:sp>
    </p:spTree>
    <p:extLst>
      <p:ext uri="{BB962C8B-B14F-4D97-AF65-F5344CB8AC3E}">
        <p14:creationId xmlns:p14="http://schemas.microsoft.com/office/powerpoint/2010/main" val="394283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0BCE2-52FC-448E-BF8F-3C81A0E295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20DEED-AA6F-4EFB-A438-3510A2E78A5C}"/>
              </a:ext>
            </a:extLst>
          </p:cNvPr>
          <p:cNvSpPr>
            <a:spLocks noGrp="1"/>
          </p:cNvSpPr>
          <p:nvPr>
            <p:ph type="dt" sz="half" idx="10"/>
          </p:nvPr>
        </p:nvSpPr>
        <p:spPr/>
        <p:txBody>
          <a:bodyPr/>
          <a:lstStyle/>
          <a:p>
            <a:fld id="{6C711A22-1D44-4274-8924-E6A8C64719A3}" type="datetimeFigureOut">
              <a:rPr lang="en-US" smtClean="0"/>
              <a:t>5/7/2021</a:t>
            </a:fld>
            <a:endParaRPr lang="en-US"/>
          </a:p>
        </p:txBody>
      </p:sp>
      <p:sp>
        <p:nvSpPr>
          <p:cNvPr id="4" name="Footer Placeholder 3">
            <a:extLst>
              <a:ext uri="{FF2B5EF4-FFF2-40B4-BE49-F238E27FC236}">
                <a16:creationId xmlns:a16="http://schemas.microsoft.com/office/drawing/2014/main" id="{60444E2D-36D7-41AB-B56D-BA992EDD92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B6C789-1A37-4D37-AD6C-2FF1FE7787BB}"/>
              </a:ext>
            </a:extLst>
          </p:cNvPr>
          <p:cNvSpPr>
            <a:spLocks noGrp="1"/>
          </p:cNvSpPr>
          <p:nvPr>
            <p:ph type="sldNum" sz="quarter" idx="12"/>
          </p:nvPr>
        </p:nvSpPr>
        <p:spPr/>
        <p:txBody>
          <a:bodyPr/>
          <a:lstStyle/>
          <a:p>
            <a:fld id="{19739C2F-50AB-4F13-830A-F9F4BCCE2D20}" type="slidenum">
              <a:rPr lang="en-US" smtClean="0"/>
              <a:t>‹#›</a:t>
            </a:fld>
            <a:endParaRPr lang="en-US"/>
          </a:p>
        </p:txBody>
      </p:sp>
    </p:spTree>
    <p:extLst>
      <p:ext uri="{BB962C8B-B14F-4D97-AF65-F5344CB8AC3E}">
        <p14:creationId xmlns:p14="http://schemas.microsoft.com/office/powerpoint/2010/main" val="4051361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743729-B527-4395-B70D-59564F1B6470}"/>
              </a:ext>
            </a:extLst>
          </p:cNvPr>
          <p:cNvSpPr>
            <a:spLocks noGrp="1"/>
          </p:cNvSpPr>
          <p:nvPr>
            <p:ph type="dt" sz="half" idx="10"/>
          </p:nvPr>
        </p:nvSpPr>
        <p:spPr/>
        <p:txBody>
          <a:bodyPr/>
          <a:lstStyle/>
          <a:p>
            <a:fld id="{6C711A22-1D44-4274-8924-E6A8C64719A3}" type="datetimeFigureOut">
              <a:rPr lang="en-US" smtClean="0"/>
              <a:t>5/7/2021</a:t>
            </a:fld>
            <a:endParaRPr lang="en-US"/>
          </a:p>
        </p:txBody>
      </p:sp>
      <p:sp>
        <p:nvSpPr>
          <p:cNvPr id="3" name="Footer Placeholder 2">
            <a:extLst>
              <a:ext uri="{FF2B5EF4-FFF2-40B4-BE49-F238E27FC236}">
                <a16:creationId xmlns:a16="http://schemas.microsoft.com/office/drawing/2014/main" id="{25BBF20B-F2D5-46AD-B390-A4A40080C4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5F32BC-8F80-4553-A63D-E96587EB97FE}"/>
              </a:ext>
            </a:extLst>
          </p:cNvPr>
          <p:cNvSpPr>
            <a:spLocks noGrp="1"/>
          </p:cNvSpPr>
          <p:nvPr>
            <p:ph type="sldNum" sz="quarter" idx="12"/>
          </p:nvPr>
        </p:nvSpPr>
        <p:spPr/>
        <p:txBody>
          <a:bodyPr/>
          <a:lstStyle/>
          <a:p>
            <a:fld id="{19739C2F-50AB-4F13-830A-F9F4BCCE2D20}" type="slidenum">
              <a:rPr lang="en-US" smtClean="0"/>
              <a:t>‹#›</a:t>
            </a:fld>
            <a:endParaRPr lang="en-US"/>
          </a:p>
        </p:txBody>
      </p:sp>
    </p:spTree>
    <p:extLst>
      <p:ext uri="{BB962C8B-B14F-4D97-AF65-F5344CB8AC3E}">
        <p14:creationId xmlns:p14="http://schemas.microsoft.com/office/powerpoint/2010/main" val="3271758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9F560-78A3-4214-9AD3-E2C24020CC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BB99DC-5C12-45F2-A738-9F8E3E8561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6C4EC5-AD87-464E-804F-4EB59CB08F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4A72EA-F4BE-4577-B541-E7E232EBD3C6}"/>
              </a:ext>
            </a:extLst>
          </p:cNvPr>
          <p:cNvSpPr>
            <a:spLocks noGrp="1"/>
          </p:cNvSpPr>
          <p:nvPr>
            <p:ph type="dt" sz="half" idx="10"/>
          </p:nvPr>
        </p:nvSpPr>
        <p:spPr/>
        <p:txBody>
          <a:bodyPr/>
          <a:lstStyle/>
          <a:p>
            <a:fld id="{6C711A22-1D44-4274-8924-E6A8C64719A3}" type="datetimeFigureOut">
              <a:rPr lang="en-US" smtClean="0"/>
              <a:t>5/7/2021</a:t>
            </a:fld>
            <a:endParaRPr lang="en-US"/>
          </a:p>
        </p:txBody>
      </p:sp>
      <p:sp>
        <p:nvSpPr>
          <p:cNvPr id="6" name="Footer Placeholder 5">
            <a:extLst>
              <a:ext uri="{FF2B5EF4-FFF2-40B4-BE49-F238E27FC236}">
                <a16:creationId xmlns:a16="http://schemas.microsoft.com/office/drawing/2014/main" id="{B537D362-B6BA-4376-AB33-42A901A69F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0B0E67-1A84-4A00-9CAE-E8E0847F4D5D}"/>
              </a:ext>
            </a:extLst>
          </p:cNvPr>
          <p:cNvSpPr>
            <a:spLocks noGrp="1"/>
          </p:cNvSpPr>
          <p:nvPr>
            <p:ph type="sldNum" sz="quarter" idx="12"/>
          </p:nvPr>
        </p:nvSpPr>
        <p:spPr/>
        <p:txBody>
          <a:bodyPr/>
          <a:lstStyle/>
          <a:p>
            <a:fld id="{19739C2F-50AB-4F13-830A-F9F4BCCE2D20}" type="slidenum">
              <a:rPr lang="en-US" smtClean="0"/>
              <a:t>‹#›</a:t>
            </a:fld>
            <a:endParaRPr lang="en-US"/>
          </a:p>
        </p:txBody>
      </p:sp>
    </p:spTree>
    <p:extLst>
      <p:ext uri="{BB962C8B-B14F-4D97-AF65-F5344CB8AC3E}">
        <p14:creationId xmlns:p14="http://schemas.microsoft.com/office/powerpoint/2010/main" val="2925549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355F3-AC6B-40E1-9DFC-7A89E789C9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5FF537-7583-43E8-A58D-30E148A0D9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985DE1-18A1-4110-AE3F-DE62025934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A4605A-8570-402A-B798-75EEEBC3BCA4}"/>
              </a:ext>
            </a:extLst>
          </p:cNvPr>
          <p:cNvSpPr>
            <a:spLocks noGrp="1"/>
          </p:cNvSpPr>
          <p:nvPr>
            <p:ph type="dt" sz="half" idx="10"/>
          </p:nvPr>
        </p:nvSpPr>
        <p:spPr/>
        <p:txBody>
          <a:bodyPr/>
          <a:lstStyle/>
          <a:p>
            <a:fld id="{6C711A22-1D44-4274-8924-E6A8C64719A3}" type="datetimeFigureOut">
              <a:rPr lang="en-US" smtClean="0"/>
              <a:t>5/7/2021</a:t>
            </a:fld>
            <a:endParaRPr lang="en-US"/>
          </a:p>
        </p:txBody>
      </p:sp>
      <p:sp>
        <p:nvSpPr>
          <p:cNvPr id="6" name="Footer Placeholder 5">
            <a:extLst>
              <a:ext uri="{FF2B5EF4-FFF2-40B4-BE49-F238E27FC236}">
                <a16:creationId xmlns:a16="http://schemas.microsoft.com/office/drawing/2014/main" id="{A6CAE6A4-BDEB-4A60-BF2A-427E69088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567D56-AABC-499D-8C1B-8A8E5E77262A}"/>
              </a:ext>
            </a:extLst>
          </p:cNvPr>
          <p:cNvSpPr>
            <a:spLocks noGrp="1"/>
          </p:cNvSpPr>
          <p:nvPr>
            <p:ph type="sldNum" sz="quarter" idx="12"/>
          </p:nvPr>
        </p:nvSpPr>
        <p:spPr/>
        <p:txBody>
          <a:bodyPr/>
          <a:lstStyle/>
          <a:p>
            <a:fld id="{19739C2F-50AB-4F13-830A-F9F4BCCE2D20}" type="slidenum">
              <a:rPr lang="en-US" smtClean="0"/>
              <a:t>‹#›</a:t>
            </a:fld>
            <a:endParaRPr lang="en-US"/>
          </a:p>
        </p:txBody>
      </p:sp>
    </p:spTree>
    <p:extLst>
      <p:ext uri="{BB962C8B-B14F-4D97-AF65-F5344CB8AC3E}">
        <p14:creationId xmlns:p14="http://schemas.microsoft.com/office/powerpoint/2010/main" val="2718527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45C6EF-6C5A-472D-A535-35EA44E484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05D1D0-0BFC-4CB7-90A2-3CC87ECA16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ADA45D-6108-4AE9-9235-535825EDCE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11A22-1D44-4274-8924-E6A8C64719A3}" type="datetimeFigureOut">
              <a:rPr lang="en-US" smtClean="0"/>
              <a:t>5/7/2021</a:t>
            </a:fld>
            <a:endParaRPr lang="en-US"/>
          </a:p>
        </p:txBody>
      </p:sp>
      <p:sp>
        <p:nvSpPr>
          <p:cNvPr id="5" name="Footer Placeholder 4">
            <a:extLst>
              <a:ext uri="{FF2B5EF4-FFF2-40B4-BE49-F238E27FC236}">
                <a16:creationId xmlns:a16="http://schemas.microsoft.com/office/drawing/2014/main" id="{8776467E-2C81-474B-AC0D-543B969B9D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04DE82-7345-4366-B1D0-424597D975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739C2F-50AB-4F13-830A-F9F4BCCE2D20}" type="slidenum">
              <a:rPr lang="en-US" smtClean="0"/>
              <a:t>‹#›</a:t>
            </a:fld>
            <a:endParaRPr lang="en-US"/>
          </a:p>
        </p:txBody>
      </p:sp>
    </p:spTree>
    <p:extLst>
      <p:ext uri="{BB962C8B-B14F-4D97-AF65-F5344CB8AC3E}">
        <p14:creationId xmlns:p14="http://schemas.microsoft.com/office/powerpoint/2010/main" val="536373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urgasova@blizksobe.cz"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www.blizksobe.cz/"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0">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0865F059-AD72-4889-B60D-C2385914EFEB}"/>
              </a:ext>
            </a:extLst>
          </p:cNvPr>
          <p:cNvPicPr>
            <a:picLocks noChangeAspect="1"/>
          </p:cNvPicPr>
          <p:nvPr/>
        </p:nvPicPr>
        <p:blipFill rotWithShape="1">
          <a:blip r:embed="rId2">
            <a:extLst>
              <a:ext uri="{28A0092B-C50C-407E-A947-70E740481C1C}">
                <a14:useLocalDpi xmlns:a14="http://schemas.microsoft.com/office/drawing/2010/main" val="0"/>
              </a:ext>
            </a:extLst>
          </a:blip>
          <a:srcRect l="35364" b="9091"/>
          <a:stretch/>
        </p:blipFill>
        <p:spPr>
          <a:xfrm>
            <a:off x="20" y="10"/>
            <a:ext cx="8668492" cy="6857990"/>
          </a:xfrm>
          <a:prstGeom prst="rect">
            <a:avLst/>
          </a:prstGeom>
        </p:spPr>
      </p:pic>
      <p:sp>
        <p:nvSpPr>
          <p:cNvPr id="33" name="Rectangle 32">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6A7E73-1BB4-4347-B95E-F12FFE7B3187}"/>
              </a:ext>
            </a:extLst>
          </p:cNvPr>
          <p:cNvSpPr>
            <a:spLocks noGrp="1"/>
          </p:cNvSpPr>
          <p:nvPr>
            <p:ph type="ctrTitle"/>
          </p:nvPr>
        </p:nvSpPr>
        <p:spPr>
          <a:xfrm>
            <a:off x="7848600" y="1122363"/>
            <a:ext cx="4023360" cy="3204134"/>
          </a:xfrm>
        </p:spPr>
        <p:txBody>
          <a:bodyPr anchor="b">
            <a:normAutofit/>
          </a:bodyPr>
          <a:lstStyle/>
          <a:p>
            <a:pPr algn="l"/>
            <a:r>
              <a:rPr lang="en-GB" sz="4800"/>
              <a:t>BLÍŽKSOBĚ Foundation </a:t>
            </a:r>
          </a:p>
        </p:txBody>
      </p:sp>
      <p:sp>
        <p:nvSpPr>
          <p:cNvPr id="35" name="Rectangle 3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7" name="Rectangle 3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249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 venn diagram&#10;&#10;Description automatically generated">
            <a:extLst>
              <a:ext uri="{FF2B5EF4-FFF2-40B4-BE49-F238E27FC236}">
                <a16:creationId xmlns:a16="http://schemas.microsoft.com/office/drawing/2014/main" id="{A35D5D40-A313-49C4-A191-A40026D72E5D}"/>
              </a:ext>
            </a:extLst>
          </p:cNvPr>
          <p:cNvPicPr>
            <a:picLocks noChangeAspect="1"/>
          </p:cNvPicPr>
          <p:nvPr/>
        </p:nvPicPr>
        <p:blipFill rotWithShape="1">
          <a:blip r:embed="rId2">
            <a:extLst>
              <a:ext uri="{28A0092B-C50C-407E-A947-70E740481C1C}">
                <a14:useLocalDpi xmlns:a14="http://schemas.microsoft.com/office/drawing/2010/main" val="0"/>
              </a:ext>
            </a:extLst>
          </a:blip>
          <a:srcRect l="32506" r="2857" b="9091"/>
          <a:stretch/>
        </p:blipFill>
        <p:spPr>
          <a:xfrm>
            <a:off x="3615955" y="0"/>
            <a:ext cx="8668512" cy="6848856"/>
          </a:xfrm>
          <a:prstGeom prst="rect">
            <a:avLst/>
          </a:prstGeom>
        </p:spPr>
      </p:pic>
      <p:sp>
        <p:nvSpPr>
          <p:cNvPr id="12" name="Rectangle 11">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ABB330-C36B-4051-848C-58A7C2544D40}"/>
              </a:ext>
            </a:extLst>
          </p:cNvPr>
          <p:cNvSpPr>
            <a:spLocks noGrp="1"/>
          </p:cNvSpPr>
          <p:nvPr>
            <p:ph type="title"/>
          </p:nvPr>
        </p:nvSpPr>
        <p:spPr>
          <a:xfrm>
            <a:off x="360819" y="1253755"/>
            <a:ext cx="5290337" cy="1024007"/>
          </a:xfrm>
        </p:spPr>
        <p:txBody>
          <a:bodyPr anchor="b">
            <a:normAutofit/>
          </a:bodyPr>
          <a:lstStyle/>
          <a:p>
            <a:r>
              <a:rPr lang="en-GB" sz="2800"/>
              <a:t>Priority II - Freedom and Democracy </a:t>
            </a: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EE2ABC4-D58B-4EA5-A2B8-1947C6725E8C}"/>
              </a:ext>
            </a:extLst>
          </p:cNvPr>
          <p:cNvSpPr>
            <a:spLocks noGrp="1"/>
          </p:cNvSpPr>
          <p:nvPr>
            <p:ph idx="1"/>
          </p:nvPr>
        </p:nvSpPr>
        <p:spPr>
          <a:xfrm>
            <a:off x="371093" y="2588493"/>
            <a:ext cx="6861729" cy="4113414"/>
          </a:xfrm>
        </p:spPr>
        <p:txBody>
          <a:bodyPr anchor="t">
            <a:noAutofit/>
          </a:bodyPr>
          <a:lstStyle/>
          <a:p>
            <a:pPr marL="0" indent="0">
              <a:buNone/>
            </a:pPr>
            <a:r>
              <a:rPr lang="en-GB" sz="1600">
                <a:solidFill>
                  <a:srgbClr val="FF0000"/>
                </a:solidFill>
              </a:rPr>
              <a:t>What do we want to achieve?  </a:t>
            </a:r>
          </a:p>
          <a:p>
            <a:pPr marL="0" indent="0">
              <a:buNone/>
            </a:pPr>
            <a:endParaRPr lang="cs-CZ" sz="200" b="1" dirty="0">
              <a:solidFill>
                <a:srgbClr val="FF0000"/>
              </a:solidFill>
            </a:endParaRPr>
          </a:p>
          <a:p>
            <a:pPr marL="0" indent="0">
              <a:buNone/>
            </a:pPr>
            <a:r>
              <a:rPr lang="en-GB" sz="1400"/>
              <a:t>Democratic institutions and values: </a:t>
            </a:r>
          </a:p>
          <a:p>
            <a:pPr lvl="0"/>
            <a:r>
              <a:rPr lang="en-GB" sz="1400"/>
              <a:t>Strengthening of competences, independence, transparency and a system of state administration and local government audits with an emphasis on data-based decision-making and verification of impacts</a:t>
            </a:r>
          </a:p>
          <a:p>
            <a:pPr lvl="0"/>
            <a:r>
              <a:rPr lang="en-GB" sz="1400"/>
              <a:t>Higher civic engagement - i.e. practical "exercising of democracy"</a:t>
            </a:r>
          </a:p>
          <a:p>
            <a:pPr lvl="0"/>
            <a:r>
              <a:rPr lang="en-GB" sz="1400"/>
              <a:t>Propagation of personalities and initiatives that are examples of value leadership </a:t>
            </a:r>
          </a:p>
          <a:p>
            <a:pPr lvl="0"/>
            <a:r>
              <a:rPr lang="en-GB" sz="1400"/>
              <a:t>Strengthening the positive relationship between the Czechs and Europe </a:t>
            </a:r>
          </a:p>
          <a:p>
            <a:pPr marL="0" indent="0">
              <a:buNone/>
            </a:pPr>
            <a:r>
              <a:rPr lang="en-GB" sz="1400"/>
              <a:t>Media: </a:t>
            </a:r>
          </a:p>
          <a:p>
            <a:pPr lvl="0"/>
            <a:r>
              <a:rPr lang="en-GB" sz="1400"/>
              <a:t>Increasing the share of independent media, protecting independent public media</a:t>
            </a:r>
          </a:p>
          <a:p>
            <a:pPr lvl="0"/>
            <a:r>
              <a:rPr lang="en-GB" sz="1400"/>
              <a:t>Regulation of the digital space to reduce abuse of the domination of global platforms, reduction of disinformation, avoidance of algorithmic segmentation of users</a:t>
            </a:r>
          </a:p>
          <a:p>
            <a:pPr marL="0" indent="0">
              <a:buNone/>
            </a:pPr>
            <a:endParaRPr lang="cs-CZ" sz="2000" dirty="0"/>
          </a:p>
        </p:txBody>
      </p:sp>
    </p:spTree>
    <p:extLst>
      <p:ext uri="{BB962C8B-B14F-4D97-AF65-F5344CB8AC3E}">
        <p14:creationId xmlns:p14="http://schemas.microsoft.com/office/powerpoint/2010/main" val="3497820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 venn diagram&#10;&#10;Description automatically generated">
            <a:extLst>
              <a:ext uri="{FF2B5EF4-FFF2-40B4-BE49-F238E27FC236}">
                <a16:creationId xmlns:a16="http://schemas.microsoft.com/office/drawing/2014/main" id="{A35D5D40-A313-49C4-A191-A40026D72E5D}"/>
              </a:ext>
            </a:extLst>
          </p:cNvPr>
          <p:cNvPicPr>
            <a:picLocks noChangeAspect="1"/>
          </p:cNvPicPr>
          <p:nvPr/>
        </p:nvPicPr>
        <p:blipFill rotWithShape="1">
          <a:blip r:embed="rId2">
            <a:extLst>
              <a:ext uri="{28A0092B-C50C-407E-A947-70E740481C1C}">
                <a14:useLocalDpi xmlns:a14="http://schemas.microsoft.com/office/drawing/2010/main" val="0"/>
              </a:ext>
            </a:extLst>
          </a:blip>
          <a:srcRect l="32506" r="2857" b="9091"/>
          <a:stretch/>
        </p:blipFill>
        <p:spPr>
          <a:xfrm>
            <a:off x="3615955" y="0"/>
            <a:ext cx="8668512" cy="6848856"/>
          </a:xfrm>
          <a:prstGeom prst="rect">
            <a:avLst/>
          </a:prstGeom>
        </p:spPr>
      </p:pic>
      <p:sp>
        <p:nvSpPr>
          <p:cNvPr id="12" name="Rectangle 11">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ABB330-C36B-4051-848C-58A7C2544D40}"/>
              </a:ext>
            </a:extLst>
          </p:cNvPr>
          <p:cNvSpPr>
            <a:spLocks noGrp="1"/>
          </p:cNvSpPr>
          <p:nvPr>
            <p:ph type="title"/>
          </p:nvPr>
        </p:nvSpPr>
        <p:spPr>
          <a:xfrm>
            <a:off x="360819" y="1253755"/>
            <a:ext cx="5290337" cy="1024007"/>
          </a:xfrm>
        </p:spPr>
        <p:txBody>
          <a:bodyPr anchor="b">
            <a:normAutofit/>
          </a:bodyPr>
          <a:lstStyle/>
          <a:p>
            <a:r>
              <a:rPr lang="en-GB" sz="2800"/>
              <a:t>Priority II - Freedom and Democracy </a:t>
            </a: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EE2ABC4-D58B-4EA5-A2B8-1947C6725E8C}"/>
              </a:ext>
            </a:extLst>
          </p:cNvPr>
          <p:cNvSpPr>
            <a:spLocks noGrp="1"/>
          </p:cNvSpPr>
          <p:nvPr>
            <p:ph idx="1"/>
          </p:nvPr>
        </p:nvSpPr>
        <p:spPr>
          <a:xfrm>
            <a:off x="371093" y="2588493"/>
            <a:ext cx="7261264" cy="4113414"/>
          </a:xfrm>
        </p:spPr>
        <p:txBody>
          <a:bodyPr anchor="t">
            <a:noAutofit/>
          </a:bodyPr>
          <a:lstStyle/>
          <a:p>
            <a:pPr marL="0" indent="0">
              <a:buNone/>
            </a:pPr>
            <a:r>
              <a:rPr lang="en-GB" sz="1600">
                <a:solidFill>
                  <a:srgbClr val="FF0000"/>
                </a:solidFill>
              </a:rPr>
              <a:t>What do we want to achieve?  </a:t>
            </a:r>
          </a:p>
          <a:p>
            <a:pPr marL="0" indent="0">
              <a:buNone/>
            </a:pPr>
            <a:endParaRPr lang="cs-CZ" sz="200" dirty="0"/>
          </a:p>
          <a:p>
            <a:pPr marL="0" indent="0">
              <a:buNone/>
            </a:pPr>
            <a:r>
              <a:rPr lang="en-GB" sz="1400"/>
              <a:t>Civil society </a:t>
            </a:r>
          </a:p>
          <a:p>
            <a:r>
              <a:rPr lang="en-GB" sz="1400"/>
              <a:t>Strengthening of civil society in shaping social priorities, promoting moral standards and mediating feedback to state institutions and local governments</a:t>
            </a:r>
          </a:p>
          <a:p>
            <a:r>
              <a:rPr lang="en-GB" sz="1400"/>
              <a:t>Supporting of non-profit organisations and individuals bringing innovations into the state sector and local governments</a:t>
            </a:r>
          </a:p>
          <a:p>
            <a:r>
              <a:rPr lang="en-GB" sz="1400"/>
              <a:t>Supporting of local communities and their cultural life, development of local engagement and social capital</a:t>
            </a:r>
          </a:p>
          <a:p>
            <a:r>
              <a:rPr lang="en-GB" sz="1400"/>
              <a:t>Edification of philanthropy </a:t>
            </a:r>
          </a:p>
          <a:p>
            <a:pPr marL="0" indent="0">
              <a:buNone/>
            </a:pPr>
            <a:endParaRPr lang="cs-CZ" sz="200" dirty="0">
              <a:solidFill>
                <a:srgbClr val="FF0000"/>
              </a:solidFill>
            </a:endParaRPr>
          </a:p>
          <a:p>
            <a:pPr marL="0" indent="0">
              <a:buNone/>
            </a:pPr>
            <a:r>
              <a:rPr lang="en-GB" sz="1600">
                <a:solidFill>
                  <a:srgbClr val="FF0000"/>
                </a:solidFill>
              </a:rPr>
              <a:t>How do we intend to achieve this? </a:t>
            </a:r>
          </a:p>
          <a:p>
            <a:pPr marL="0" indent="0">
              <a:buNone/>
            </a:pPr>
            <a:endParaRPr lang="cs-CZ" sz="200" dirty="0"/>
          </a:p>
          <a:p>
            <a:r>
              <a:rPr lang="en-GB" sz="1400"/>
              <a:t>In particular, we want to achieve the above-mentioned objectives by providing the foundation contributions, linking and mentoring, if appropriate. The Foundation can also be an initiator or co-organiser of projects in accordance with the Strategy</a:t>
            </a:r>
          </a:p>
          <a:p>
            <a:pPr marL="0" indent="0">
              <a:buNone/>
            </a:pPr>
            <a:endParaRPr lang="en-US" sz="1400" dirty="0"/>
          </a:p>
          <a:p>
            <a:pPr marL="0" indent="0">
              <a:buNone/>
            </a:pPr>
            <a:endParaRPr lang="cs-CZ" sz="1600" dirty="0"/>
          </a:p>
        </p:txBody>
      </p:sp>
    </p:spTree>
    <p:extLst>
      <p:ext uri="{BB962C8B-B14F-4D97-AF65-F5344CB8AC3E}">
        <p14:creationId xmlns:p14="http://schemas.microsoft.com/office/powerpoint/2010/main" val="2131969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 venn diagram&#10;&#10;Description automatically generated">
            <a:extLst>
              <a:ext uri="{FF2B5EF4-FFF2-40B4-BE49-F238E27FC236}">
                <a16:creationId xmlns:a16="http://schemas.microsoft.com/office/drawing/2014/main" id="{A35D5D40-A313-49C4-A191-A40026D72E5D}"/>
              </a:ext>
            </a:extLst>
          </p:cNvPr>
          <p:cNvPicPr>
            <a:picLocks noChangeAspect="1"/>
          </p:cNvPicPr>
          <p:nvPr/>
        </p:nvPicPr>
        <p:blipFill rotWithShape="1">
          <a:blip r:embed="rId2">
            <a:extLst>
              <a:ext uri="{28A0092B-C50C-407E-A947-70E740481C1C}">
                <a14:useLocalDpi xmlns:a14="http://schemas.microsoft.com/office/drawing/2010/main" val="0"/>
              </a:ext>
            </a:extLst>
          </a:blip>
          <a:srcRect l="32506" r="2857" b="9091"/>
          <a:stretch/>
        </p:blipFill>
        <p:spPr>
          <a:xfrm>
            <a:off x="3615955" y="0"/>
            <a:ext cx="8668512" cy="6858000"/>
          </a:xfrm>
          <a:prstGeom prst="rect">
            <a:avLst/>
          </a:prstGeom>
        </p:spPr>
      </p:pic>
      <p:sp>
        <p:nvSpPr>
          <p:cNvPr id="12" name="Rectangle 11">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ABB330-C36B-4051-848C-58A7C2544D40}"/>
              </a:ext>
            </a:extLst>
          </p:cNvPr>
          <p:cNvSpPr>
            <a:spLocks noGrp="1"/>
          </p:cNvSpPr>
          <p:nvPr>
            <p:ph type="title"/>
          </p:nvPr>
        </p:nvSpPr>
        <p:spPr>
          <a:xfrm>
            <a:off x="360819" y="1253755"/>
            <a:ext cx="4116445" cy="1045096"/>
          </a:xfrm>
        </p:spPr>
        <p:txBody>
          <a:bodyPr anchor="b">
            <a:normAutofit/>
          </a:bodyPr>
          <a:lstStyle/>
          <a:p>
            <a:r>
              <a:rPr lang="en-GB" sz="2800"/>
              <a:t>Ancillary Support</a:t>
            </a: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EE2ABC4-D58B-4EA5-A2B8-1947C6725E8C}"/>
              </a:ext>
            </a:extLst>
          </p:cNvPr>
          <p:cNvSpPr>
            <a:spLocks noGrp="1"/>
          </p:cNvSpPr>
          <p:nvPr>
            <p:ph idx="1"/>
          </p:nvPr>
        </p:nvSpPr>
        <p:spPr>
          <a:xfrm>
            <a:off x="371093" y="2718054"/>
            <a:ext cx="7055318" cy="3870454"/>
          </a:xfrm>
        </p:spPr>
        <p:txBody>
          <a:bodyPr anchor="t">
            <a:noAutofit/>
          </a:bodyPr>
          <a:lstStyle/>
          <a:p>
            <a:pPr marL="0" indent="0">
              <a:buNone/>
            </a:pPr>
            <a:r>
              <a:rPr lang="en-GB" sz="1400"/>
              <a:t>Disadvantaged groups </a:t>
            </a:r>
          </a:p>
          <a:p>
            <a:pPr lvl="0"/>
            <a:r>
              <a:rPr lang="en-GB" sz="1400"/>
              <a:t>This area of interest of the BLÍŽKSOBĚ Foundation is the result of the reflection of the personal experience of the Foundation founders and confrontation thereof with the issue of the disadvantaged</a:t>
            </a:r>
          </a:p>
          <a:p>
            <a:pPr lvl="0"/>
            <a:r>
              <a:rPr lang="en-GB" sz="1400"/>
              <a:t>We support organisations that provide care for disadvantaged people, as well as disadvantaged people directly</a:t>
            </a:r>
          </a:p>
          <a:p>
            <a:pPr marL="0" indent="0">
              <a:buNone/>
            </a:pPr>
            <a:endParaRPr lang="cs-CZ" sz="1400" dirty="0"/>
          </a:p>
          <a:p>
            <a:pPr marL="0" indent="0">
              <a:buNone/>
            </a:pPr>
            <a:r>
              <a:rPr lang="en-GB" sz="1400"/>
              <a:t>Cultural Heritage Protection and Development</a:t>
            </a:r>
          </a:p>
          <a:p>
            <a:pPr lvl="0"/>
            <a:r>
              <a:rPr lang="en-GB" sz="1400"/>
              <a:t>Therefore, we would like to use the BLÍŽKSOBĚ Foundation’s funds to help support the protection and satisfactory development of our cultural heritage or the restoration of values destroyed due to the events of the last century</a:t>
            </a:r>
          </a:p>
          <a:p>
            <a:pPr lvl="0"/>
            <a:r>
              <a:rPr lang="en-GB" sz="1400"/>
              <a:t>This ancillary area is also the expression of the will of the founders and their personal relationship to the specific locations or categories of historical heritage of the Czech Republic</a:t>
            </a:r>
          </a:p>
          <a:p>
            <a:pPr marL="0" indent="0">
              <a:buNone/>
            </a:pPr>
            <a:endParaRPr lang="en-US" dirty="0"/>
          </a:p>
          <a:p>
            <a:pPr marL="0" indent="0">
              <a:buNone/>
            </a:pPr>
            <a:endParaRPr lang="en-US" dirty="0"/>
          </a:p>
          <a:p>
            <a:pPr marL="0" indent="0">
              <a:buNone/>
            </a:pPr>
            <a:endParaRPr lang="cs-CZ" sz="1600" dirty="0"/>
          </a:p>
        </p:txBody>
      </p:sp>
    </p:spTree>
    <p:extLst>
      <p:ext uri="{BB962C8B-B14F-4D97-AF65-F5344CB8AC3E}">
        <p14:creationId xmlns:p14="http://schemas.microsoft.com/office/powerpoint/2010/main" val="669615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1">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Logo&#10;&#10;Description automatically generated">
            <a:extLst>
              <a:ext uri="{FF2B5EF4-FFF2-40B4-BE49-F238E27FC236}">
                <a16:creationId xmlns:a16="http://schemas.microsoft.com/office/drawing/2014/main" id="{27296391-B328-42C2-B550-AA4118CE5A9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31727" r="3636" b="9091"/>
          <a:stretch/>
        </p:blipFill>
        <p:spPr>
          <a:xfrm>
            <a:off x="3523488" y="10"/>
            <a:ext cx="8668512" cy="6857990"/>
          </a:xfrm>
          <a:prstGeom prst="rect">
            <a:avLst/>
          </a:prstGeom>
        </p:spPr>
      </p:pic>
      <p:sp>
        <p:nvSpPr>
          <p:cNvPr id="33" name="Rectangle 23">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9C7DBA4-F7D9-41FE-82FC-64FB2DB747ED}"/>
              </a:ext>
            </a:extLst>
          </p:cNvPr>
          <p:cNvSpPr>
            <a:spLocks noGrp="1"/>
          </p:cNvSpPr>
          <p:nvPr>
            <p:ph type="title"/>
          </p:nvPr>
        </p:nvSpPr>
        <p:spPr>
          <a:xfrm>
            <a:off x="477981" y="1122363"/>
            <a:ext cx="6694344" cy="3204134"/>
          </a:xfrm>
        </p:spPr>
        <p:txBody>
          <a:bodyPr vert="horz" lIns="91440" tIns="45720" rIns="91440" bIns="45720" rtlCol="0" anchor="b">
            <a:normAutofit/>
          </a:bodyPr>
          <a:lstStyle/>
          <a:p>
            <a:r>
              <a:rPr lang="en-GB" sz="4800"/>
              <a:t>Thank you</a:t>
            </a:r>
          </a:p>
        </p:txBody>
      </p:sp>
      <p:sp>
        <p:nvSpPr>
          <p:cNvPr id="34"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5"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38D8AF3A-A2C4-4577-9918-B2A51AEF7FA0}"/>
              </a:ext>
            </a:extLst>
          </p:cNvPr>
          <p:cNvSpPr txBox="1"/>
          <p:nvPr/>
        </p:nvSpPr>
        <p:spPr>
          <a:xfrm>
            <a:off x="444843" y="5735637"/>
            <a:ext cx="11499507" cy="369332"/>
          </a:xfrm>
          <a:prstGeom prst="rect">
            <a:avLst/>
          </a:prstGeom>
          <a:noFill/>
        </p:spPr>
        <p:txBody>
          <a:bodyPr wrap="square" rtlCol="0">
            <a:spAutoFit/>
          </a:bodyPr>
          <a:lstStyle/>
          <a:p>
            <a:r>
              <a:rPr lang="en-GB"/>
              <a:t>Contact details: </a:t>
            </a:r>
            <a:r>
              <a:rPr lang="en-GB">
                <a:hlinkClick r:id="rId3"/>
              </a:rPr>
              <a:t>murgasova@blizksobe.cz</a:t>
            </a:r>
            <a:r>
              <a:rPr lang="en-GB"/>
              <a:t>, </a:t>
            </a:r>
            <a:r>
              <a:rPr lang="en-GB">
                <a:hlinkClick r:id="rId4"/>
              </a:rPr>
              <a:t>www.blizksobe.cz</a:t>
            </a:r>
            <a:r>
              <a:rPr lang="en-GB"/>
              <a:t> </a:t>
            </a:r>
          </a:p>
        </p:txBody>
      </p:sp>
    </p:spTree>
    <p:extLst>
      <p:ext uri="{BB962C8B-B14F-4D97-AF65-F5344CB8AC3E}">
        <p14:creationId xmlns:p14="http://schemas.microsoft.com/office/powerpoint/2010/main" val="2466596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Diagram, venn diagram&#10;&#10;Description automatically generated">
            <a:extLst>
              <a:ext uri="{FF2B5EF4-FFF2-40B4-BE49-F238E27FC236}">
                <a16:creationId xmlns:a16="http://schemas.microsoft.com/office/drawing/2014/main" id="{B9A48510-422B-4F9A-925B-A5B90E4AA61C}"/>
              </a:ext>
            </a:extLst>
          </p:cNvPr>
          <p:cNvPicPr>
            <a:picLocks noChangeAspect="1"/>
          </p:cNvPicPr>
          <p:nvPr/>
        </p:nvPicPr>
        <p:blipFill rotWithShape="1">
          <a:blip r:embed="rId2">
            <a:extLst>
              <a:ext uri="{28A0092B-C50C-407E-A947-70E740481C1C}">
                <a14:useLocalDpi xmlns:a14="http://schemas.microsoft.com/office/drawing/2010/main" val="0"/>
              </a:ext>
            </a:extLst>
          </a:blip>
          <a:srcRect l="32506" r="2857" b="9091"/>
          <a:stretch/>
        </p:blipFill>
        <p:spPr>
          <a:xfrm>
            <a:off x="3523488" y="10"/>
            <a:ext cx="8668512" cy="6857990"/>
          </a:xfrm>
          <a:prstGeom prst="rect">
            <a:avLst/>
          </a:prstGeom>
        </p:spPr>
      </p:pic>
      <p:sp>
        <p:nvSpPr>
          <p:cNvPr id="34" name="Rectangle 33">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67AF76D-2CC4-4A45-9ADA-36457857AD2C}"/>
              </a:ext>
            </a:extLst>
          </p:cNvPr>
          <p:cNvSpPr>
            <a:spLocks noGrp="1"/>
          </p:cNvSpPr>
          <p:nvPr>
            <p:ph type="title"/>
          </p:nvPr>
        </p:nvSpPr>
        <p:spPr>
          <a:xfrm>
            <a:off x="371094" y="1161288"/>
            <a:ext cx="3438144" cy="1124712"/>
          </a:xfrm>
        </p:spPr>
        <p:txBody>
          <a:bodyPr anchor="b">
            <a:normAutofit/>
          </a:bodyPr>
          <a:lstStyle/>
          <a:p>
            <a:r>
              <a:rPr lang="en-GB" sz="2800"/>
              <a:t>Preamble </a:t>
            </a:r>
          </a:p>
        </p:txBody>
      </p:sp>
      <p:sp>
        <p:nvSpPr>
          <p:cNvPr id="36" name="Rectangle 35">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8" name="Rectangle 37">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F0AE1BC-F141-4895-BF8A-B9D8838045D4}"/>
              </a:ext>
            </a:extLst>
          </p:cNvPr>
          <p:cNvSpPr>
            <a:spLocks noGrp="1"/>
          </p:cNvSpPr>
          <p:nvPr>
            <p:ph idx="1"/>
          </p:nvPr>
        </p:nvSpPr>
        <p:spPr>
          <a:xfrm>
            <a:off x="371094" y="2718054"/>
            <a:ext cx="6746398" cy="3207258"/>
          </a:xfrm>
        </p:spPr>
        <p:txBody>
          <a:bodyPr anchor="t">
            <a:normAutofit/>
          </a:bodyPr>
          <a:lstStyle/>
          <a:p>
            <a:r>
              <a:rPr lang="en-GB" sz="1400"/>
              <a:t>We recognise the urgent need to cultivate mutual relationships among people and, at the same time, the individual responsibility of each individual to actively contribute to this never-ending process</a:t>
            </a:r>
          </a:p>
          <a:p>
            <a:r>
              <a:rPr lang="en-GB" sz="1400"/>
              <a:t>Therefore, we have established the BLÍŽKSOBĚ Foundation as a tool aimed at supporting the projects, organisations or activities of individuals which improve the quality of life in society, uniting it. We believe that only respect for others, friendship, honesty, diligence and solidarity can lead to the growth of the general welfare</a:t>
            </a:r>
          </a:p>
          <a:p>
            <a:endParaRPr lang="en-US" sz="1400" dirty="0"/>
          </a:p>
        </p:txBody>
      </p:sp>
    </p:spTree>
    <p:extLst>
      <p:ext uri="{BB962C8B-B14F-4D97-AF65-F5344CB8AC3E}">
        <p14:creationId xmlns:p14="http://schemas.microsoft.com/office/powerpoint/2010/main" val="2318631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 venn diagram&#10;&#10;Description automatically generated">
            <a:extLst>
              <a:ext uri="{FF2B5EF4-FFF2-40B4-BE49-F238E27FC236}">
                <a16:creationId xmlns:a16="http://schemas.microsoft.com/office/drawing/2014/main" id="{331654ED-035B-4AD9-9EF8-1438C65A0718}"/>
              </a:ext>
            </a:extLst>
          </p:cNvPr>
          <p:cNvPicPr>
            <a:picLocks noChangeAspect="1"/>
          </p:cNvPicPr>
          <p:nvPr/>
        </p:nvPicPr>
        <p:blipFill rotWithShape="1">
          <a:blip r:embed="rId2">
            <a:extLst>
              <a:ext uri="{28A0092B-C50C-407E-A947-70E740481C1C}">
                <a14:useLocalDpi xmlns:a14="http://schemas.microsoft.com/office/drawing/2010/main" val="0"/>
              </a:ext>
            </a:extLst>
          </a:blip>
          <a:srcRect l="32506" r="2857" b="9091"/>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8465B1-29B0-4300-A58F-65DC555E4D82}"/>
              </a:ext>
            </a:extLst>
          </p:cNvPr>
          <p:cNvSpPr>
            <a:spLocks noGrp="1"/>
          </p:cNvSpPr>
          <p:nvPr>
            <p:ph type="title"/>
          </p:nvPr>
        </p:nvSpPr>
        <p:spPr>
          <a:xfrm>
            <a:off x="371094" y="1161288"/>
            <a:ext cx="4991738" cy="1124712"/>
          </a:xfrm>
        </p:spPr>
        <p:txBody>
          <a:bodyPr anchor="b">
            <a:normAutofit/>
          </a:bodyPr>
          <a:lstStyle/>
          <a:p>
            <a:r>
              <a:rPr lang="en-GB" sz="2800"/>
              <a:t>BLÍŽKSOBĚ Foundation Strategy </a:t>
            </a: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851FA0F4-D2BA-4991-BD5A-08D79B56D57D}"/>
              </a:ext>
            </a:extLst>
          </p:cNvPr>
          <p:cNvSpPr txBox="1"/>
          <p:nvPr/>
        </p:nvSpPr>
        <p:spPr>
          <a:xfrm>
            <a:off x="345819" y="2561402"/>
            <a:ext cx="6766818" cy="3893887"/>
          </a:xfrm>
          <a:prstGeom prst="rect">
            <a:avLst/>
          </a:prstGeom>
          <a:noFill/>
        </p:spPr>
        <p:txBody>
          <a:bodyPr wrap="square" rtlCol="0">
            <a:spAutoFit/>
          </a:bodyPr>
          <a:lstStyle/>
          <a:p>
            <a:pPr>
              <a:lnSpc>
                <a:spcPct val="90000"/>
              </a:lnSpc>
              <a:spcBef>
                <a:spcPts val="1000"/>
              </a:spcBef>
            </a:pPr>
            <a:r>
              <a:rPr lang="en-GB" sz="1600" dirty="0">
                <a:solidFill>
                  <a:srgbClr val="FF0000"/>
                </a:solidFill>
              </a:rPr>
              <a:t>By fulfilling the Foundation's mission, we, through the protection of freedom and through cultivation, achieve the fundamental pillars of liberal democracy, which are:</a:t>
            </a:r>
          </a:p>
          <a:p>
            <a:pPr>
              <a:lnSpc>
                <a:spcPct val="90000"/>
              </a:lnSpc>
              <a:spcBef>
                <a:spcPts val="1000"/>
              </a:spcBef>
            </a:pPr>
            <a:endParaRPr lang="cs-CZ" sz="200" dirty="0">
              <a:solidFill>
                <a:srgbClr val="FF0000"/>
              </a:solidFill>
            </a:endParaRPr>
          </a:p>
          <a:p>
            <a:pPr marL="228600" indent="-228600">
              <a:spcBef>
                <a:spcPts val="1000"/>
              </a:spcBef>
              <a:buFont typeface="Arial" panose="020B0604020202020204" pitchFamily="34" charset="0"/>
              <a:buChar char="•"/>
            </a:pPr>
            <a:r>
              <a:rPr lang="en-GB" sz="1400" b="1" dirty="0"/>
              <a:t>Morality</a:t>
            </a:r>
            <a:r>
              <a:rPr lang="en-GB" sz="1400" dirty="0"/>
              <a:t> generally shared and lived</a:t>
            </a:r>
          </a:p>
          <a:p>
            <a:pPr marL="685800" lvl="1" indent="-228600">
              <a:lnSpc>
                <a:spcPct val="90000"/>
              </a:lnSpc>
              <a:spcBef>
                <a:spcPts val="500"/>
              </a:spcBef>
              <a:buFontTx/>
              <a:buChar char="-"/>
            </a:pPr>
            <a:r>
              <a:rPr lang="en-GB" sz="1400" dirty="0"/>
              <a:t>Arising from the Christian and Jewish foundations and ideas of humanism</a:t>
            </a:r>
          </a:p>
          <a:p>
            <a:pPr marL="685800" lvl="1" indent="-228600">
              <a:lnSpc>
                <a:spcPct val="90000"/>
              </a:lnSpc>
              <a:spcBef>
                <a:spcPts val="500"/>
              </a:spcBef>
              <a:buFontTx/>
              <a:buChar char="-"/>
            </a:pPr>
            <a:r>
              <a:rPr lang="en-GB" sz="1400" dirty="0"/>
              <a:t>Supported by critical thinking and scientific knowledge</a:t>
            </a:r>
          </a:p>
          <a:p>
            <a:pPr marL="57150" indent="-228600">
              <a:spcBef>
                <a:spcPts val="1000"/>
              </a:spcBef>
              <a:buFont typeface="Arial" panose="020B0604020202020204" pitchFamily="34" charset="0"/>
              <a:buChar char="•"/>
            </a:pPr>
            <a:r>
              <a:rPr lang="en-GB" sz="1400" dirty="0"/>
              <a:t>Distribution of powers through </a:t>
            </a:r>
            <a:r>
              <a:rPr lang="en-GB" sz="1400" b="1" dirty="0"/>
              <a:t>parliamentary democracy</a:t>
            </a:r>
          </a:p>
          <a:p>
            <a:pPr marL="685800" lvl="1" indent="-228600">
              <a:lnSpc>
                <a:spcPct val="90000"/>
              </a:lnSpc>
              <a:spcBef>
                <a:spcPts val="500"/>
              </a:spcBef>
              <a:buFontTx/>
              <a:buChar char="-"/>
            </a:pPr>
            <a:r>
              <a:rPr lang="en-GB" sz="1400" dirty="0"/>
              <a:t>Complemented by the system of institutions ensuring continuity and efficiency </a:t>
            </a:r>
          </a:p>
          <a:p>
            <a:pPr marL="685800" lvl="1" indent="-228600">
              <a:lnSpc>
                <a:spcPct val="90000"/>
              </a:lnSpc>
              <a:spcBef>
                <a:spcPts val="500"/>
              </a:spcBef>
              <a:buFontTx/>
              <a:buChar char="-"/>
            </a:pPr>
            <a:r>
              <a:rPr lang="en-GB" sz="1400" dirty="0"/>
              <a:t>The key is the independent judicial authority </a:t>
            </a:r>
          </a:p>
          <a:p>
            <a:pPr marL="57150" indent="-228600">
              <a:spcBef>
                <a:spcPts val="1000"/>
              </a:spcBef>
              <a:buFont typeface="Arial" panose="020B0604020202020204" pitchFamily="34" charset="0"/>
              <a:buChar char="•"/>
            </a:pPr>
            <a:r>
              <a:rPr lang="en-GB" sz="1400" b="1" dirty="0"/>
              <a:t>Market economy </a:t>
            </a:r>
          </a:p>
          <a:p>
            <a:pPr marL="685800" lvl="1" indent="-228600">
              <a:lnSpc>
                <a:spcPct val="90000"/>
              </a:lnSpc>
              <a:spcBef>
                <a:spcPts val="500"/>
              </a:spcBef>
              <a:buFontTx/>
              <a:buChar char="-"/>
            </a:pPr>
            <a:r>
              <a:rPr lang="en-GB" sz="1400" dirty="0"/>
              <a:t>Supporting through transparent rules on the one hand, and business ethics and personal initiative on the other hand </a:t>
            </a:r>
          </a:p>
          <a:p>
            <a:pPr marL="285750" indent="-228600">
              <a:spcBef>
                <a:spcPts val="1000"/>
              </a:spcBef>
              <a:buFont typeface="Arial" panose="020B0604020202020204" pitchFamily="34" charset="0"/>
              <a:buChar char="•"/>
            </a:pPr>
            <a:r>
              <a:rPr lang="en-GB" sz="1400" b="1" dirty="0"/>
              <a:t>Free media</a:t>
            </a:r>
            <a:r>
              <a:rPr lang="en-GB" sz="1400" dirty="0"/>
              <a:t> as a guardian of the state	</a:t>
            </a:r>
          </a:p>
          <a:p>
            <a:pPr marL="285750" indent="-228600">
              <a:spcBef>
                <a:spcPts val="1000"/>
              </a:spcBef>
              <a:buFont typeface="Arial" panose="020B0604020202020204" pitchFamily="34" charset="0"/>
              <a:buChar char="•"/>
            </a:pPr>
            <a:r>
              <a:rPr lang="en-GB" sz="1400" dirty="0"/>
              <a:t>A vibrant </a:t>
            </a:r>
            <a:r>
              <a:rPr lang="en-GB" sz="1400" b="1" dirty="0"/>
              <a:t>civil society </a:t>
            </a:r>
            <a:r>
              <a:rPr lang="en-GB" sz="1400" dirty="0"/>
              <a:t>actively involved in public processes</a:t>
            </a:r>
          </a:p>
        </p:txBody>
      </p:sp>
    </p:spTree>
    <p:extLst>
      <p:ext uri="{BB962C8B-B14F-4D97-AF65-F5344CB8AC3E}">
        <p14:creationId xmlns:p14="http://schemas.microsoft.com/office/powerpoint/2010/main" val="138849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 venn diagram&#10;&#10;Description automatically generated">
            <a:extLst>
              <a:ext uri="{FF2B5EF4-FFF2-40B4-BE49-F238E27FC236}">
                <a16:creationId xmlns:a16="http://schemas.microsoft.com/office/drawing/2014/main" id="{331654ED-035B-4AD9-9EF8-1438C65A0718}"/>
              </a:ext>
            </a:extLst>
          </p:cNvPr>
          <p:cNvPicPr>
            <a:picLocks noChangeAspect="1"/>
          </p:cNvPicPr>
          <p:nvPr/>
        </p:nvPicPr>
        <p:blipFill rotWithShape="1">
          <a:blip r:embed="rId2">
            <a:extLst>
              <a:ext uri="{28A0092B-C50C-407E-A947-70E740481C1C}">
                <a14:useLocalDpi xmlns:a14="http://schemas.microsoft.com/office/drawing/2010/main" val="0"/>
              </a:ext>
            </a:extLst>
          </a:blip>
          <a:srcRect l="32506" r="2857" b="9091"/>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8465B1-29B0-4300-A58F-65DC555E4D82}"/>
              </a:ext>
            </a:extLst>
          </p:cNvPr>
          <p:cNvSpPr>
            <a:spLocks noGrp="1"/>
          </p:cNvSpPr>
          <p:nvPr>
            <p:ph type="title"/>
          </p:nvPr>
        </p:nvSpPr>
        <p:spPr>
          <a:xfrm>
            <a:off x="371093" y="1640235"/>
            <a:ext cx="4950550" cy="1037061"/>
          </a:xfrm>
        </p:spPr>
        <p:txBody>
          <a:bodyPr anchor="b">
            <a:normAutofit fontScale="90000"/>
          </a:bodyPr>
          <a:lstStyle/>
          <a:p>
            <a:r>
              <a:rPr lang="en-GB" sz="2800"/>
              <a:t>BLÍŽKSOBĚ Foundation Strategy</a:t>
            </a:r>
            <a:br>
              <a:rPr lang="en-GB" sz="2800"/>
            </a:br>
            <a:endParaRPr lang="en-GB" sz="2800"/>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Zástupný obsah 5">
            <a:extLst>
              <a:ext uri="{FF2B5EF4-FFF2-40B4-BE49-F238E27FC236}">
                <a16:creationId xmlns:a16="http://schemas.microsoft.com/office/drawing/2014/main" id="{6D9A3E8F-E8AA-4768-8F04-649C566BF937}"/>
              </a:ext>
            </a:extLst>
          </p:cNvPr>
          <p:cNvGraphicFramePr>
            <a:graphicFrameLocks noGrp="1"/>
          </p:cNvGraphicFramePr>
          <p:nvPr>
            <p:ph idx="1"/>
            <p:extLst>
              <p:ext uri="{D42A27DB-BD31-4B8C-83A1-F6EECF244321}">
                <p14:modId xmlns:p14="http://schemas.microsoft.com/office/powerpoint/2010/main" val="2065186592"/>
              </p:ext>
            </p:extLst>
          </p:nvPr>
        </p:nvGraphicFramePr>
        <p:xfrm>
          <a:off x="490152" y="3360751"/>
          <a:ext cx="6866238" cy="3081973"/>
        </p:xfrm>
        <a:graphic>
          <a:graphicData uri="http://schemas.openxmlformats.org/drawingml/2006/table">
            <a:tbl>
              <a:tblPr/>
              <a:tblGrid>
                <a:gridCol w="152826">
                  <a:extLst>
                    <a:ext uri="{9D8B030D-6E8A-4147-A177-3AD203B41FA5}">
                      <a16:colId xmlns:a16="http://schemas.microsoft.com/office/drawing/2014/main" val="4268263663"/>
                    </a:ext>
                  </a:extLst>
                </a:gridCol>
                <a:gridCol w="556722">
                  <a:extLst>
                    <a:ext uri="{9D8B030D-6E8A-4147-A177-3AD203B41FA5}">
                      <a16:colId xmlns:a16="http://schemas.microsoft.com/office/drawing/2014/main" val="1959730928"/>
                    </a:ext>
                  </a:extLst>
                </a:gridCol>
                <a:gridCol w="556722">
                  <a:extLst>
                    <a:ext uri="{9D8B030D-6E8A-4147-A177-3AD203B41FA5}">
                      <a16:colId xmlns:a16="http://schemas.microsoft.com/office/drawing/2014/main" val="1971610636"/>
                    </a:ext>
                  </a:extLst>
                </a:gridCol>
                <a:gridCol w="556722">
                  <a:extLst>
                    <a:ext uri="{9D8B030D-6E8A-4147-A177-3AD203B41FA5}">
                      <a16:colId xmlns:a16="http://schemas.microsoft.com/office/drawing/2014/main" val="1802475447"/>
                    </a:ext>
                  </a:extLst>
                </a:gridCol>
                <a:gridCol w="556722">
                  <a:extLst>
                    <a:ext uri="{9D8B030D-6E8A-4147-A177-3AD203B41FA5}">
                      <a16:colId xmlns:a16="http://schemas.microsoft.com/office/drawing/2014/main" val="428413676"/>
                    </a:ext>
                  </a:extLst>
                </a:gridCol>
                <a:gridCol w="556722">
                  <a:extLst>
                    <a:ext uri="{9D8B030D-6E8A-4147-A177-3AD203B41FA5}">
                      <a16:colId xmlns:a16="http://schemas.microsoft.com/office/drawing/2014/main" val="770699166"/>
                    </a:ext>
                  </a:extLst>
                </a:gridCol>
                <a:gridCol w="141909">
                  <a:extLst>
                    <a:ext uri="{9D8B030D-6E8A-4147-A177-3AD203B41FA5}">
                      <a16:colId xmlns:a16="http://schemas.microsoft.com/office/drawing/2014/main" val="1140043856"/>
                    </a:ext>
                  </a:extLst>
                </a:gridCol>
                <a:gridCol w="556722">
                  <a:extLst>
                    <a:ext uri="{9D8B030D-6E8A-4147-A177-3AD203B41FA5}">
                      <a16:colId xmlns:a16="http://schemas.microsoft.com/office/drawing/2014/main" val="3547149454"/>
                    </a:ext>
                  </a:extLst>
                </a:gridCol>
                <a:gridCol w="556722">
                  <a:extLst>
                    <a:ext uri="{9D8B030D-6E8A-4147-A177-3AD203B41FA5}">
                      <a16:colId xmlns:a16="http://schemas.microsoft.com/office/drawing/2014/main" val="1271696398"/>
                    </a:ext>
                  </a:extLst>
                </a:gridCol>
                <a:gridCol w="152826">
                  <a:extLst>
                    <a:ext uri="{9D8B030D-6E8A-4147-A177-3AD203B41FA5}">
                      <a16:colId xmlns:a16="http://schemas.microsoft.com/office/drawing/2014/main" val="1148511128"/>
                    </a:ext>
                  </a:extLst>
                </a:gridCol>
                <a:gridCol w="556722">
                  <a:extLst>
                    <a:ext uri="{9D8B030D-6E8A-4147-A177-3AD203B41FA5}">
                      <a16:colId xmlns:a16="http://schemas.microsoft.com/office/drawing/2014/main" val="1682189897"/>
                    </a:ext>
                  </a:extLst>
                </a:gridCol>
                <a:gridCol w="556722">
                  <a:extLst>
                    <a:ext uri="{9D8B030D-6E8A-4147-A177-3AD203B41FA5}">
                      <a16:colId xmlns:a16="http://schemas.microsoft.com/office/drawing/2014/main" val="2584696530"/>
                    </a:ext>
                  </a:extLst>
                </a:gridCol>
                <a:gridCol w="141909">
                  <a:extLst>
                    <a:ext uri="{9D8B030D-6E8A-4147-A177-3AD203B41FA5}">
                      <a16:colId xmlns:a16="http://schemas.microsoft.com/office/drawing/2014/main" val="3292241942"/>
                    </a:ext>
                  </a:extLst>
                </a:gridCol>
                <a:gridCol w="556722">
                  <a:extLst>
                    <a:ext uri="{9D8B030D-6E8A-4147-A177-3AD203B41FA5}">
                      <a16:colId xmlns:a16="http://schemas.microsoft.com/office/drawing/2014/main" val="3313919422"/>
                    </a:ext>
                  </a:extLst>
                </a:gridCol>
                <a:gridCol w="556722">
                  <a:extLst>
                    <a:ext uri="{9D8B030D-6E8A-4147-A177-3AD203B41FA5}">
                      <a16:colId xmlns:a16="http://schemas.microsoft.com/office/drawing/2014/main" val="3702280416"/>
                    </a:ext>
                  </a:extLst>
                </a:gridCol>
                <a:gridCol w="152826">
                  <a:extLst>
                    <a:ext uri="{9D8B030D-6E8A-4147-A177-3AD203B41FA5}">
                      <a16:colId xmlns:a16="http://schemas.microsoft.com/office/drawing/2014/main" val="2759461874"/>
                    </a:ext>
                  </a:extLst>
                </a:gridCol>
              </a:tblGrid>
              <a:tr h="186055">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23885173"/>
                  </a:ext>
                </a:extLst>
              </a:tr>
              <a:tr h="180975">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2">
                  <a:txBody>
                    <a:bodyPr/>
                    <a:lstStyle/>
                    <a:p>
                      <a:pPr algn="ctr" fontAlgn="ctr"/>
                      <a:r>
                        <a:rPr lang="en-GB" sz="1100" b="0" i="0" u="none" strike="noStrike">
                          <a:solidFill>
                            <a:srgbClr val="000000"/>
                          </a:solidFill>
                          <a:latin typeface="Calibri" panose="020F0502020204030204" pitchFamily="34" charset="0"/>
                        </a:rPr>
                        <a:t>Preamble (mission)</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w="12700" cap="flat" cmpd="sng" algn="ctr">
                      <a:solidFill>
                        <a:srgbClr val="000000"/>
                      </a:solidFill>
                      <a:prstDash val="solid"/>
                      <a:round/>
                      <a:headEnd type="none" w="med" len="med"/>
                      <a:tailEnd type="none" w="med" len="med"/>
                    </a:lnL>
                    <a:lnR>
                      <a:noFill/>
                    </a:lnR>
                    <a:lnT>
                      <a:noFill/>
                    </a:lnT>
                    <a:lnB>
                      <a:noFill/>
                    </a:lnB>
                  </a:tcPr>
                </a:tc>
                <a:tc rowSpan="2" gridSpan="11">
                  <a:txBody>
                    <a:bodyPr/>
                    <a:lstStyle/>
                    <a:p>
                      <a:pPr algn="ctr" fontAlgn="ctr"/>
                      <a:r>
                        <a:rPr lang="en-GB" sz="1100" b="0" i="0" u="none" strike="noStrike">
                          <a:solidFill>
                            <a:srgbClr val="FFFFFF"/>
                          </a:solidFill>
                          <a:latin typeface="Calibri" panose="020F0502020204030204" pitchFamily="34" charset="0"/>
                        </a:rPr>
                        <a:t> Improvement of quality of life in the society and its uniting </a:t>
                      </a:r>
                    </a:p>
                  </a:txBody>
                  <a:tcPr marL="4763" marR="4763" marT="4763" marB="0" anchor="ctr">
                    <a:lnL>
                      <a:noFill/>
                    </a:lnL>
                    <a:lnR>
                      <a:noFill/>
                    </a:lnR>
                    <a:lnT>
                      <a:noFill/>
                    </a:lnT>
                    <a:lnB>
                      <a:noFill/>
                    </a:lnB>
                    <a:solidFill>
                      <a:srgbClr val="305496"/>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l" fontAlgn="ctr"/>
                      <a:r>
                        <a:rPr lang="en-GB" sz="1100" b="0" i="0" u="none" strike="noStrike">
                          <a:solidFill>
                            <a:srgbClr val="FFFFFF"/>
                          </a:solidFill>
                          <a:latin typeface="Calibri" panose="020F0502020204030204" pitchFamily="34" charset="0"/>
                        </a:rPr>
                        <a:t> </a:t>
                      </a:r>
                    </a:p>
                  </a:txBody>
                  <a:tcPr marL="4763" marR="4763" marT="4763"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0877838"/>
                  </a:ext>
                </a:extLst>
              </a:tr>
              <a:tr h="186055">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US"/>
                    </a:p>
                  </a:txBody>
                  <a:tcPr/>
                </a:tc>
                <a:tc hMerge="1" v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w="12700" cap="flat" cmpd="sng" algn="ctr">
                      <a:solidFill>
                        <a:srgbClr val="000000"/>
                      </a:solidFill>
                      <a:prstDash val="solid"/>
                      <a:round/>
                      <a:headEnd type="none" w="med" len="med"/>
                      <a:tailEnd type="none" w="med" len="med"/>
                    </a:lnL>
                    <a:lnR>
                      <a:noFill/>
                    </a:lnR>
                    <a:lnT>
                      <a:noFill/>
                    </a:lnT>
                    <a:lnB>
                      <a:noFill/>
                    </a:lnB>
                  </a:tcPr>
                </a:tc>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ctr"/>
                      <a:r>
                        <a:rPr lang="en-GB" sz="1100" b="0" i="0" u="none" strike="noStrike">
                          <a:solidFill>
                            <a:srgbClr val="FFFFFF"/>
                          </a:solidFill>
                          <a:latin typeface="Calibri" panose="020F0502020204030204" pitchFamily="34" charset="0"/>
                        </a:rPr>
                        <a:t> </a:t>
                      </a:r>
                    </a:p>
                  </a:txBody>
                  <a:tcPr marL="4763" marR="4763" marT="4763"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41590862"/>
                  </a:ext>
                </a:extLst>
              </a:tr>
              <a:tr h="180975">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ctr" fontAlgn="ctr"/>
                      <a:r>
                        <a:rPr lang="en-GB" sz="1100" b="0" i="0" u="none" strike="noStrike">
                          <a:solidFill>
                            <a:srgbClr val="000000"/>
                          </a:solidFill>
                          <a:latin typeface="Calibri" panose="020F0502020204030204" pitchFamily="34" charset="0"/>
                        </a:rPr>
                        <a:t> </a:t>
                      </a:r>
                    </a:p>
                  </a:txBody>
                  <a:tcPr marL="4763" marR="4763" marT="4763"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96484942"/>
                  </a:ext>
                </a:extLst>
              </a:tr>
              <a:tr h="186055">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17011923"/>
                  </a:ext>
                </a:extLst>
              </a:tr>
              <a:tr h="180975">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2">
                  <a:txBody>
                    <a:bodyPr/>
                    <a:lstStyle/>
                    <a:p>
                      <a:pPr algn="ctr" fontAlgn="ctr"/>
                      <a:r>
                        <a:rPr lang="en-GB" sz="1100" b="0" i="0" u="none" strike="noStrike">
                          <a:solidFill>
                            <a:srgbClr val="000000"/>
                          </a:solidFill>
                          <a:latin typeface="Calibri" panose="020F0502020204030204" pitchFamily="34" charset="0"/>
                        </a:rPr>
                        <a:t>Key assumptions                    </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w="12700" cap="flat" cmpd="sng" algn="ctr">
                      <a:solidFill>
                        <a:srgbClr val="000000"/>
                      </a:solidFill>
                      <a:prstDash val="solid"/>
                      <a:round/>
                      <a:headEnd type="none" w="med" len="med"/>
                      <a:tailEnd type="none" w="med" len="med"/>
                    </a:lnL>
                    <a:lnR>
                      <a:noFill/>
                    </a:lnR>
                    <a:lnT>
                      <a:noFill/>
                    </a:lnT>
                    <a:lnB>
                      <a:noFill/>
                    </a:lnB>
                  </a:tcPr>
                </a:tc>
                <a:tc rowSpan="2" gridSpan="2">
                  <a:txBody>
                    <a:bodyPr/>
                    <a:lstStyle/>
                    <a:p>
                      <a:pPr algn="ctr" fontAlgn="ctr"/>
                      <a:r>
                        <a:rPr lang="en-GB" sz="1100" b="0" i="0" u="none" strike="noStrike" dirty="0">
                          <a:solidFill>
                            <a:srgbClr val="000000"/>
                          </a:solidFill>
                          <a:latin typeface="Calibri" panose="020F0502020204030204" pitchFamily="34" charset="0"/>
                        </a:rPr>
                        <a:t>Morality</a:t>
                      </a:r>
                    </a:p>
                  </a:txBody>
                  <a:tcPr marL="4763" marR="4763" marT="4763" marB="0" anchor="ctr">
                    <a:lnL>
                      <a:noFill/>
                    </a:lnL>
                    <a:lnR>
                      <a:noFill/>
                    </a:lnR>
                    <a:lnT>
                      <a:noFill/>
                    </a:lnT>
                    <a:lnB>
                      <a:noFill/>
                    </a:lnB>
                    <a:solidFill>
                      <a:srgbClr val="8EA9DB"/>
                    </a:solidFill>
                  </a:tcPr>
                </a:tc>
                <a:tc rowSpan="2" h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rowSpan="2" gridSpan="2">
                  <a:txBody>
                    <a:bodyPr/>
                    <a:lstStyle/>
                    <a:p>
                      <a:pPr algn="ctr" fontAlgn="ctr"/>
                      <a:r>
                        <a:rPr lang="en-GB" sz="1100" b="0" i="0" u="none" strike="noStrike">
                          <a:solidFill>
                            <a:srgbClr val="000000"/>
                          </a:solidFill>
                          <a:latin typeface="Calibri" panose="020F0502020204030204" pitchFamily="34" charset="0"/>
                        </a:rPr>
                        <a:t>Liberal democracy</a:t>
                      </a:r>
                    </a:p>
                  </a:txBody>
                  <a:tcPr marL="4763" marR="4763" marT="4763" marB="0" anchor="ctr">
                    <a:lnL>
                      <a:noFill/>
                    </a:lnL>
                    <a:lnR>
                      <a:noFill/>
                    </a:lnR>
                    <a:lnT>
                      <a:noFill/>
                    </a:lnT>
                    <a:lnB>
                      <a:noFill/>
                    </a:lnB>
                    <a:solidFill>
                      <a:srgbClr val="8EA9DB"/>
                    </a:solidFill>
                  </a:tcPr>
                </a:tc>
                <a:tc rowSpan="2" h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rowSpan="2" gridSpan="2">
                  <a:txBody>
                    <a:bodyPr/>
                    <a:lstStyle/>
                    <a:p>
                      <a:pPr algn="ctr" fontAlgn="ctr"/>
                      <a:r>
                        <a:rPr lang="en-GB" sz="1100" b="0" i="0" u="none" strike="noStrike">
                          <a:solidFill>
                            <a:srgbClr val="000000"/>
                          </a:solidFill>
                          <a:latin typeface="Calibri" panose="020F0502020204030204" pitchFamily="34" charset="0"/>
                        </a:rPr>
                        <a:t>Legally consistent state </a:t>
                      </a:r>
                    </a:p>
                  </a:txBody>
                  <a:tcPr marL="4763" marR="4763" marT="4763" marB="0" anchor="ctr">
                    <a:lnL>
                      <a:noFill/>
                    </a:lnL>
                    <a:lnR>
                      <a:noFill/>
                    </a:lnR>
                    <a:lnT>
                      <a:noFill/>
                    </a:lnT>
                    <a:lnB>
                      <a:noFill/>
                    </a:lnB>
                    <a:solidFill>
                      <a:srgbClr val="8EA9DB"/>
                    </a:solidFill>
                  </a:tcPr>
                </a:tc>
                <a:tc rowSpan="2" h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rowSpan="2" gridSpan="2">
                  <a:txBody>
                    <a:bodyPr/>
                    <a:lstStyle/>
                    <a:p>
                      <a:pPr algn="ctr" fontAlgn="ctr"/>
                      <a:r>
                        <a:rPr lang="en-GB" sz="1100" b="0" i="0" u="none" strike="noStrike">
                          <a:solidFill>
                            <a:srgbClr val="000000"/>
                          </a:solidFill>
                          <a:latin typeface="Calibri" panose="020F0502020204030204" pitchFamily="34" charset="0"/>
                        </a:rPr>
                        <a:t>Capitalism</a:t>
                      </a:r>
                    </a:p>
                  </a:txBody>
                  <a:tcPr marL="4763" marR="4763" marT="4763" marB="0" anchor="ctr">
                    <a:lnL>
                      <a:noFill/>
                    </a:lnL>
                    <a:lnR>
                      <a:noFill/>
                    </a:lnR>
                    <a:lnT>
                      <a:noFill/>
                    </a:lnT>
                    <a:lnB>
                      <a:noFill/>
                    </a:lnB>
                    <a:solidFill>
                      <a:srgbClr val="8EA9DB"/>
                    </a:solidFill>
                  </a:tcPr>
                </a:tc>
                <a:tc rowSpan="2" hMerge="1">
                  <a:txBody>
                    <a:bodyPr/>
                    <a:lstStyle/>
                    <a:p>
                      <a:endParaRPr lang="en-US"/>
                    </a:p>
                  </a:txBody>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68098345"/>
                  </a:ext>
                </a:extLst>
              </a:tr>
              <a:tr h="186055">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US"/>
                    </a:p>
                  </a:txBody>
                  <a:tcPr/>
                </a:tc>
                <a:tc hMerge="1" v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w="12700" cap="flat" cmpd="sng" algn="ctr">
                      <a:solidFill>
                        <a:srgbClr val="000000"/>
                      </a:solidFill>
                      <a:prstDash val="solid"/>
                      <a:round/>
                      <a:headEnd type="none" w="med" len="med"/>
                      <a:tailEnd type="none" w="med" len="med"/>
                    </a:lnL>
                    <a:lnR>
                      <a:noFill/>
                    </a:lnR>
                    <a:lnT>
                      <a:noFill/>
                    </a:lnT>
                    <a:lnB>
                      <a:noFill/>
                    </a:lnB>
                  </a:tcPr>
                </a:tc>
                <a:tc gridSpan="2" vMerge="1">
                  <a:txBody>
                    <a:bodyPr/>
                    <a:lstStyle/>
                    <a:p>
                      <a:endParaRPr lang="en-US"/>
                    </a:p>
                  </a:txBody>
                  <a:tcPr/>
                </a:tc>
                <a:tc hMerge="1" v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22967661"/>
                  </a:ext>
                </a:extLst>
              </a:tr>
              <a:tr h="180975">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ctr"/>
                      <a:endParaRPr lang="en-US" sz="1100" b="0" i="0" u="none" strike="noStrike" dirty="0">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53877464"/>
                  </a:ext>
                </a:extLst>
              </a:tr>
              <a:tr h="186055">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68332119"/>
                  </a:ext>
                </a:extLst>
              </a:tr>
              <a:tr h="184785">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2">
                  <a:txBody>
                    <a:bodyPr/>
                    <a:lstStyle/>
                    <a:p>
                      <a:pPr algn="ctr" fontAlgn="ctr"/>
                      <a:r>
                        <a:rPr lang="en-GB" sz="1100" b="0" i="0" u="none" strike="noStrike">
                          <a:solidFill>
                            <a:srgbClr val="000000"/>
                          </a:solidFill>
                          <a:latin typeface="Calibri" panose="020F0502020204030204" pitchFamily="34" charset="0"/>
                        </a:rPr>
                        <a:t>Foundation priorities (tools)</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w="12700" cap="flat" cmpd="sng" algn="ctr">
                      <a:solidFill>
                        <a:srgbClr val="000000"/>
                      </a:solidFill>
                      <a:prstDash val="solid"/>
                      <a:round/>
                      <a:headEnd type="none" w="med" len="med"/>
                      <a:tailEnd type="none" w="med" len="med"/>
                    </a:lnL>
                    <a:lnR>
                      <a:noFill/>
                    </a:lnR>
                    <a:lnT>
                      <a:noFill/>
                    </a:lnT>
                    <a:lnB>
                      <a:noFill/>
                    </a:lnB>
                  </a:tcPr>
                </a:tc>
                <a:tc rowSpan="2" gridSpan="2">
                  <a:txBody>
                    <a:bodyPr/>
                    <a:lstStyle/>
                    <a:p>
                      <a:pPr algn="ctr" fontAlgn="ctr"/>
                      <a:r>
                        <a:rPr lang="en-GB" sz="1100" b="0" i="0" u="none" strike="noStrike">
                          <a:solidFill>
                            <a:srgbClr val="000000"/>
                          </a:solidFill>
                          <a:latin typeface="Calibri" panose="020F0502020204030204" pitchFamily="34" charset="0"/>
                        </a:rPr>
                        <a:t>Education</a:t>
                      </a:r>
                    </a:p>
                  </a:txBody>
                  <a:tcPr marL="4763" marR="4763" marT="4763" marB="0" anchor="ctr">
                    <a:lnL>
                      <a:noFill/>
                    </a:lnL>
                    <a:lnR>
                      <a:noFill/>
                    </a:lnR>
                    <a:lnT>
                      <a:noFill/>
                    </a:lnT>
                    <a:lnB>
                      <a:noFill/>
                    </a:lnB>
                    <a:solidFill>
                      <a:srgbClr val="B4C6E7"/>
                    </a:solidFill>
                  </a:tcPr>
                </a:tc>
                <a:tc rowSpan="2" h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rowSpan="2" gridSpan="2">
                  <a:txBody>
                    <a:bodyPr/>
                    <a:lstStyle/>
                    <a:p>
                      <a:pPr algn="ctr" fontAlgn="ctr"/>
                      <a:r>
                        <a:rPr lang="en-GB" sz="1100" b="0" i="0" u="none" strike="noStrike">
                          <a:solidFill>
                            <a:srgbClr val="000000"/>
                          </a:solidFill>
                          <a:latin typeface="Calibri" panose="020F0502020204030204" pitchFamily="34" charset="0"/>
                        </a:rPr>
                        <a:t>Media</a:t>
                      </a:r>
                    </a:p>
                  </a:txBody>
                  <a:tcPr marL="4763" marR="4763" marT="4763" marB="0" anchor="ctr">
                    <a:lnL>
                      <a:noFill/>
                    </a:lnL>
                    <a:lnR>
                      <a:noFill/>
                    </a:lnR>
                    <a:lnT>
                      <a:noFill/>
                    </a:lnT>
                    <a:lnB>
                      <a:noFill/>
                    </a:lnB>
                    <a:solidFill>
                      <a:srgbClr val="B4C6E7"/>
                    </a:solidFill>
                  </a:tcPr>
                </a:tc>
                <a:tc rowSpan="2" h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rowSpan="2" gridSpan="2">
                  <a:txBody>
                    <a:bodyPr/>
                    <a:lstStyle/>
                    <a:p>
                      <a:pPr algn="ctr" fontAlgn="ctr"/>
                      <a:r>
                        <a:rPr lang="en-GB" sz="1100" b="0" i="0" u="none" strike="noStrike">
                          <a:solidFill>
                            <a:srgbClr val="000000"/>
                          </a:solidFill>
                          <a:latin typeface="Calibri" panose="020F0502020204030204" pitchFamily="34" charset="0"/>
                        </a:rPr>
                        <a:t>Civil society  </a:t>
                      </a:r>
                    </a:p>
                  </a:txBody>
                  <a:tcPr marL="4763" marR="4763" marT="4763" marB="0" anchor="ctr">
                    <a:lnL>
                      <a:noFill/>
                    </a:lnL>
                    <a:lnR>
                      <a:noFill/>
                    </a:lnR>
                    <a:lnT>
                      <a:noFill/>
                    </a:lnT>
                    <a:lnB>
                      <a:noFill/>
                    </a:lnB>
                    <a:solidFill>
                      <a:srgbClr val="B4C6E7"/>
                    </a:solidFill>
                  </a:tcPr>
                </a:tc>
                <a:tc rowSpan="2" h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rowSpan="2" gridSpan="2">
                  <a:txBody>
                    <a:bodyPr/>
                    <a:lstStyle/>
                    <a:p>
                      <a:pPr algn="ctr" fontAlgn="b"/>
                      <a:r>
                        <a:rPr lang="en-GB" sz="1100" b="0" i="0" u="none" strike="noStrike">
                          <a:solidFill>
                            <a:srgbClr val="000000"/>
                          </a:solidFill>
                          <a:latin typeface="Calibri" panose="020F0502020204030204" pitchFamily="34" charset="0"/>
                        </a:rPr>
                        <a:t>Democratic institutions and values</a:t>
                      </a:r>
                    </a:p>
                  </a:txBody>
                  <a:tcPr marL="4763" marR="4763" marT="4763" marB="0" anchor="b">
                    <a:lnL>
                      <a:noFill/>
                    </a:lnL>
                    <a:lnR>
                      <a:noFill/>
                    </a:lnR>
                    <a:lnT>
                      <a:noFill/>
                    </a:lnT>
                    <a:lnB>
                      <a:noFill/>
                    </a:lnB>
                    <a:solidFill>
                      <a:srgbClr val="B4C6E7"/>
                    </a:solidFill>
                  </a:tcPr>
                </a:tc>
                <a:tc rowSpan="2" hMerge="1">
                  <a:txBody>
                    <a:bodyPr/>
                    <a:lstStyle/>
                    <a:p>
                      <a:endParaRPr lang="en-US"/>
                    </a:p>
                  </a:txBody>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1320663"/>
                  </a:ext>
                </a:extLst>
              </a:tr>
              <a:tr h="186055">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US"/>
                    </a:p>
                  </a:txBody>
                  <a:tcPr/>
                </a:tc>
                <a:tc hMerge="1" v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w="12700" cap="flat" cmpd="sng" algn="ctr">
                      <a:solidFill>
                        <a:srgbClr val="000000"/>
                      </a:solidFill>
                      <a:prstDash val="solid"/>
                      <a:round/>
                      <a:headEnd type="none" w="med" len="med"/>
                      <a:tailEnd type="none" w="med" len="med"/>
                    </a:lnL>
                    <a:lnR>
                      <a:noFill/>
                    </a:lnR>
                    <a:lnT>
                      <a:noFill/>
                    </a:lnT>
                    <a:lnB>
                      <a:noFill/>
                    </a:lnB>
                  </a:tcPr>
                </a:tc>
                <a:tc gridSpan="2" vMerge="1">
                  <a:txBody>
                    <a:bodyPr/>
                    <a:lstStyle/>
                    <a:p>
                      <a:endParaRPr lang="en-US"/>
                    </a:p>
                  </a:txBody>
                  <a:tcPr/>
                </a:tc>
                <a:tc hMerge="1" v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29848558"/>
                  </a:ext>
                </a:extLst>
              </a:tr>
              <a:tr h="180975">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rtl="0" fontAlgn="ctr"/>
                      <a:endParaRPr lang="en-US" sz="1100" b="0" i="0" u="none" strike="noStrike">
                        <a:solidFill>
                          <a:srgbClr val="000000"/>
                        </a:solidFill>
                        <a:effectLst/>
                        <a:latin typeface="Calibri" panose="020F0502020204030204" pitchFamily="34" charset="0"/>
                      </a:endParaRPr>
                    </a:p>
                  </a:txBody>
                  <a:tcPr marL="4763" marR="4763" marT="4763" marB="0" anchor="ctr">
                    <a:lnL>
                      <a:noFill/>
                    </a:lnL>
                    <a:lnR>
                      <a:noFill/>
                    </a:lnR>
                    <a:lnT>
                      <a:noFill/>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87718696"/>
                  </a:ext>
                </a:extLst>
              </a:tr>
              <a:tr h="186055">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a:noFill/>
                    </a:lnL>
                    <a:lnR>
                      <a:noFill/>
                    </a:lnR>
                    <a:lnT>
                      <a:noFill/>
                    </a:lnT>
                    <a:lnB>
                      <a:noFill/>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55038215"/>
                  </a:ext>
                </a:extLst>
              </a:tr>
              <a:tr h="180975">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2">
                  <a:txBody>
                    <a:bodyPr/>
                    <a:lstStyle/>
                    <a:p>
                      <a:pPr algn="ctr" fontAlgn="ctr"/>
                      <a:r>
                        <a:rPr lang="en-GB" sz="1100" b="0" i="0" u="none" strike="noStrike">
                          <a:solidFill>
                            <a:srgbClr val="000000"/>
                          </a:solidFill>
                          <a:latin typeface="Calibri" panose="020F0502020204030204" pitchFamily="34" charset="0"/>
                        </a:rPr>
                        <a:t>Specific objectives</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w="12700" cap="flat" cmpd="sng" algn="ctr">
                      <a:solidFill>
                        <a:srgbClr val="000000"/>
                      </a:solidFill>
                      <a:prstDash val="solid"/>
                      <a:round/>
                      <a:headEnd type="none" w="med" len="med"/>
                      <a:tailEnd type="none" w="med" len="med"/>
                    </a:lnL>
                    <a:lnR>
                      <a:noFill/>
                    </a:lnR>
                    <a:lnT>
                      <a:noFill/>
                    </a:lnT>
                    <a:lnB>
                      <a:noFill/>
                    </a:lnB>
                  </a:tcPr>
                </a:tc>
                <a:tc rowSpan="2" gridSpan="11">
                  <a:txBody>
                    <a:bodyPr/>
                    <a:lstStyle/>
                    <a:p>
                      <a:pPr algn="ctr" fontAlgn="ctr"/>
                      <a:r>
                        <a:rPr lang="en-GB" sz="1100" b="0" i="0" u="none" strike="noStrike">
                          <a:solidFill>
                            <a:srgbClr val="000000"/>
                          </a:solidFill>
                          <a:latin typeface="Calibri" panose="020F0502020204030204" pitchFamily="34" charset="0"/>
                        </a:rPr>
                        <a:t>See the Blížksobě Foundation Strategy chapter: “What we want to achieve”</a:t>
                      </a:r>
                    </a:p>
                  </a:txBody>
                  <a:tcPr marL="4763" marR="4763" marT="4763" marB="0" anchor="ctr">
                    <a:lnL>
                      <a:noFill/>
                    </a:lnL>
                    <a:lnR>
                      <a:noFill/>
                    </a:lnR>
                    <a:lnT>
                      <a:noFill/>
                    </a:lnT>
                    <a:lnB>
                      <a:noFill/>
                    </a:lnB>
                    <a:solidFill>
                      <a:srgbClr val="D9E1F2"/>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65204343"/>
                  </a:ext>
                </a:extLst>
              </a:tr>
              <a:tr h="186055">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US"/>
                    </a:p>
                  </a:txBody>
                  <a:tcPr/>
                </a:tc>
                <a:tc hMerge="1" vMerge="1">
                  <a:txBody>
                    <a:bodyPr/>
                    <a:lstStyle/>
                    <a:p>
                      <a:endParaRPr lang="en-US"/>
                    </a:p>
                  </a:txBody>
                  <a:tcPr/>
                </a:tc>
                <a:tc>
                  <a:txBody>
                    <a:bodyPr/>
                    <a:lstStyle/>
                    <a:p>
                      <a:pPr algn="l" rtl="0" fontAlgn="b"/>
                      <a:endParaRPr lang="en-US" sz="1100" b="0" i="0" u="none" strike="noStrike">
                        <a:solidFill>
                          <a:srgbClr val="000000"/>
                        </a:solidFill>
                        <a:effectLst/>
                        <a:latin typeface="Calibri" panose="020F0502020204030204" pitchFamily="34" charset="0"/>
                      </a:endParaRPr>
                    </a:p>
                  </a:txBody>
                  <a:tcPr marL="4763" marR="4763" marT="4763" marB="0" anchor="b">
                    <a:lnL w="12700" cap="flat" cmpd="sng" algn="ctr">
                      <a:solidFill>
                        <a:srgbClr val="000000"/>
                      </a:solidFill>
                      <a:prstDash val="solid"/>
                      <a:round/>
                      <a:headEnd type="none" w="med" len="med"/>
                      <a:tailEnd type="none" w="med" len="med"/>
                    </a:lnL>
                    <a:lnR>
                      <a:noFill/>
                    </a:lnR>
                    <a:lnT>
                      <a:noFill/>
                    </a:lnT>
                    <a:lnB>
                      <a:noFill/>
                    </a:lnB>
                  </a:tcPr>
                </a:tc>
                <a:tc gridSpan="1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03987843"/>
                  </a:ext>
                </a:extLst>
              </a:tr>
              <a:tr h="186055">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panose="020F0502020204030204" pitchFamily="34" charset="0"/>
                        </a:rPr>
                        <a:t> </a:t>
                      </a:r>
                    </a:p>
                  </a:txBody>
                  <a:tcPr marL="4763" marR="4763" marT="476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panose="020F0502020204030204" pitchFamily="34" charset="0"/>
                        </a:rPr>
                        <a:t> </a:t>
                      </a:r>
                    </a:p>
                  </a:txBody>
                  <a:tcPr marL="4763" marR="4763" marT="476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7939086"/>
                  </a:ext>
                </a:extLst>
              </a:tr>
            </a:tbl>
          </a:graphicData>
        </a:graphic>
      </p:graphicFrame>
      <p:sp>
        <p:nvSpPr>
          <p:cNvPr id="7" name="TextovéPole 6">
            <a:extLst>
              <a:ext uri="{FF2B5EF4-FFF2-40B4-BE49-F238E27FC236}">
                <a16:creationId xmlns:a16="http://schemas.microsoft.com/office/drawing/2014/main" id="{32E870CD-0C74-4EE6-BB6D-B3FCD47C170E}"/>
              </a:ext>
            </a:extLst>
          </p:cNvPr>
          <p:cNvSpPr txBox="1"/>
          <p:nvPr/>
        </p:nvSpPr>
        <p:spPr>
          <a:xfrm>
            <a:off x="338142" y="2564599"/>
            <a:ext cx="5724907" cy="318036"/>
          </a:xfrm>
          <a:prstGeom prst="rect">
            <a:avLst/>
          </a:prstGeom>
          <a:noFill/>
        </p:spPr>
        <p:txBody>
          <a:bodyPr wrap="square" rtlCol="0">
            <a:spAutoFit/>
          </a:bodyPr>
          <a:lstStyle/>
          <a:p>
            <a:pPr>
              <a:lnSpc>
                <a:spcPct val="90000"/>
              </a:lnSpc>
              <a:spcBef>
                <a:spcPts val="1000"/>
              </a:spcBef>
            </a:pPr>
            <a:r>
              <a:rPr lang="en-GB" sz="1600">
                <a:solidFill>
                  <a:srgbClr val="FF0000"/>
                </a:solidFill>
              </a:rPr>
              <a:t>Graphic illustration of the Foundation's mission divided based on the individual objectives:</a:t>
            </a:r>
          </a:p>
        </p:txBody>
      </p:sp>
    </p:spTree>
    <p:extLst>
      <p:ext uri="{BB962C8B-B14F-4D97-AF65-F5344CB8AC3E}">
        <p14:creationId xmlns:p14="http://schemas.microsoft.com/office/powerpoint/2010/main" val="1513858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 venn diagram&#10;&#10;Description automatically generated">
            <a:extLst>
              <a:ext uri="{FF2B5EF4-FFF2-40B4-BE49-F238E27FC236}">
                <a16:creationId xmlns:a16="http://schemas.microsoft.com/office/drawing/2014/main" id="{BDAAB437-6443-4B70-824E-70615384AC4B}"/>
              </a:ext>
            </a:extLst>
          </p:cNvPr>
          <p:cNvPicPr>
            <a:picLocks noChangeAspect="1"/>
          </p:cNvPicPr>
          <p:nvPr/>
        </p:nvPicPr>
        <p:blipFill rotWithShape="1">
          <a:blip r:embed="rId2">
            <a:extLst>
              <a:ext uri="{28A0092B-C50C-407E-A947-70E740481C1C}">
                <a14:useLocalDpi xmlns:a14="http://schemas.microsoft.com/office/drawing/2010/main" val="0"/>
              </a:ext>
            </a:extLst>
          </a:blip>
          <a:srcRect l="32506" r="2857" b="9091"/>
          <a:stretch/>
        </p:blipFill>
        <p:spPr>
          <a:xfrm>
            <a:off x="3574858" y="-1"/>
            <a:ext cx="8668512" cy="6858000"/>
          </a:xfrm>
          <a:prstGeom prst="rect">
            <a:avLst/>
          </a:prstGeom>
        </p:spPr>
      </p:pic>
      <p:sp>
        <p:nvSpPr>
          <p:cNvPr id="12" name="Rectangle 11">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1AF4B13-D15B-474B-B144-722716B85686}"/>
              </a:ext>
            </a:extLst>
          </p:cNvPr>
          <p:cNvSpPr>
            <a:spLocks noGrp="1"/>
          </p:cNvSpPr>
          <p:nvPr>
            <p:ph type="title"/>
          </p:nvPr>
        </p:nvSpPr>
        <p:spPr>
          <a:xfrm>
            <a:off x="424815" y="1003807"/>
            <a:ext cx="3438144" cy="1124712"/>
          </a:xfrm>
        </p:spPr>
        <p:txBody>
          <a:bodyPr anchor="b">
            <a:normAutofit/>
          </a:bodyPr>
          <a:lstStyle/>
          <a:p>
            <a:r>
              <a:rPr lang="en-GB" sz="2800" dirty="0"/>
              <a:t>Priority I - Education </a:t>
            </a: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DA9211A-D032-4D37-B956-2097BE39375D}"/>
              </a:ext>
            </a:extLst>
          </p:cNvPr>
          <p:cNvSpPr>
            <a:spLocks noGrp="1"/>
          </p:cNvSpPr>
          <p:nvPr>
            <p:ph idx="1"/>
          </p:nvPr>
        </p:nvSpPr>
        <p:spPr>
          <a:xfrm>
            <a:off x="411098" y="2547872"/>
            <a:ext cx="6903722" cy="3890774"/>
          </a:xfrm>
        </p:spPr>
        <p:txBody>
          <a:bodyPr anchor="t">
            <a:noAutofit/>
          </a:bodyPr>
          <a:lstStyle/>
          <a:p>
            <a:pPr marL="0" indent="0">
              <a:buNone/>
            </a:pPr>
            <a:r>
              <a:rPr lang="en-GB" sz="1600" dirty="0">
                <a:solidFill>
                  <a:srgbClr val="FF0000"/>
                </a:solidFill>
              </a:rPr>
              <a:t>Current situation*:</a:t>
            </a:r>
          </a:p>
          <a:p>
            <a:pPr marL="0" indent="0">
              <a:buNone/>
            </a:pPr>
            <a:endParaRPr lang="en-US" sz="300" dirty="0">
              <a:solidFill>
                <a:srgbClr val="FF0000"/>
              </a:solidFill>
            </a:endParaRPr>
          </a:p>
          <a:p>
            <a:pPr lvl="0"/>
            <a:r>
              <a:rPr lang="en-GB" sz="1400" dirty="0"/>
              <a:t>Education in the Czech Republic is not a priority or topic for the majority society; there is no general desire for change on the part of the system clients, i.e. parents (64% are satisfied with the level of education)</a:t>
            </a:r>
          </a:p>
          <a:p>
            <a:pPr lvl="0"/>
            <a:r>
              <a:rPr lang="en-GB" sz="1400" dirty="0"/>
              <a:t>Czech children are the least happy to go to school out of all OECD countries </a:t>
            </a:r>
          </a:p>
          <a:p>
            <a:pPr lvl="0"/>
            <a:r>
              <a:rPr lang="en-GB" sz="1400" dirty="0"/>
              <a:t>Czech children are not prepared for the challenges of the 21st century. The lag behind in the sciences and mathematical and reading literacy</a:t>
            </a:r>
          </a:p>
          <a:p>
            <a:pPr lvl="0"/>
            <a:r>
              <a:rPr lang="en-GB" sz="1400" dirty="0"/>
              <a:t>Young Czechs leave schools with significantly below-average motivation to continue education and succeed in life</a:t>
            </a:r>
          </a:p>
          <a:p>
            <a:pPr lvl="0"/>
            <a:r>
              <a:rPr lang="en-GB" sz="1400" dirty="0"/>
              <a:t>50% of teachers are at a direct risk of burn-out syndrome </a:t>
            </a:r>
          </a:p>
          <a:p>
            <a:pPr lvl="0"/>
            <a:r>
              <a:rPr lang="en-GB" sz="1400" dirty="0"/>
              <a:t>The Czech faculties of education devote 5-10% of time to practical experience (western countries 40%)</a:t>
            </a:r>
          </a:p>
          <a:p>
            <a:pPr lvl="0"/>
            <a:r>
              <a:rPr lang="en-GB" sz="1400" dirty="0"/>
              <a:t>In the Czech Republic, a child’s success is highly associated with his/her social status and geography</a:t>
            </a:r>
          </a:p>
          <a:p>
            <a:pPr lvl="0"/>
            <a:r>
              <a:rPr lang="en-GB" sz="1400" dirty="0"/>
              <a:t>The civic engagement of children in the Czech Republic has not been measured since 2009 (ICCS)</a:t>
            </a:r>
          </a:p>
          <a:p>
            <a:pPr marL="0" indent="0">
              <a:buNone/>
            </a:pPr>
            <a:r>
              <a:rPr lang="en-GB" sz="1050" i="1" dirty="0"/>
              <a:t>* We use data from PISA, TIMMS, STEM and </a:t>
            </a:r>
            <a:r>
              <a:rPr lang="en-GB" sz="1050" i="1" dirty="0" err="1"/>
              <a:t>PAQ</a:t>
            </a:r>
            <a:r>
              <a:rPr lang="en-GB" sz="1050" i="1" dirty="0"/>
              <a:t> Research</a:t>
            </a:r>
          </a:p>
          <a:p>
            <a:pPr marL="0" indent="0">
              <a:buNone/>
            </a:pPr>
            <a:endParaRPr lang="en-US" dirty="0"/>
          </a:p>
          <a:p>
            <a:pPr marL="0" indent="0">
              <a:buNone/>
            </a:pPr>
            <a:r>
              <a:rPr lang="en-GB" sz="1600" b="1" dirty="0"/>
              <a:t> </a:t>
            </a:r>
          </a:p>
        </p:txBody>
      </p:sp>
    </p:spTree>
    <p:extLst>
      <p:ext uri="{BB962C8B-B14F-4D97-AF65-F5344CB8AC3E}">
        <p14:creationId xmlns:p14="http://schemas.microsoft.com/office/powerpoint/2010/main" val="27062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 venn diagram&#10;&#10;Description automatically generated">
            <a:extLst>
              <a:ext uri="{FF2B5EF4-FFF2-40B4-BE49-F238E27FC236}">
                <a16:creationId xmlns:a16="http://schemas.microsoft.com/office/drawing/2014/main" id="{BDAAB437-6443-4B70-824E-70615384AC4B}"/>
              </a:ext>
            </a:extLst>
          </p:cNvPr>
          <p:cNvPicPr>
            <a:picLocks noChangeAspect="1"/>
          </p:cNvPicPr>
          <p:nvPr/>
        </p:nvPicPr>
        <p:blipFill rotWithShape="1">
          <a:blip r:embed="rId2">
            <a:extLst>
              <a:ext uri="{28A0092B-C50C-407E-A947-70E740481C1C}">
                <a14:useLocalDpi xmlns:a14="http://schemas.microsoft.com/office/drawing/2010/main" val="0"/>
              </a:ext>
            </a:extLst>
          </a:blip>
          <a:srcRect l="32506" r="2857" b="9091"/>
          <a:stretch/>
        </p:blipFill>
        <p:spPr>
          <a:xfrm>
            <a:off x="3574858" y="0"/>
            <a:ext cx="8668512" cy="6857999"/>
          </a:xfrm>
          <a:prstGeom prst="rect">
            <a:avLst/>
          </a:prstGeom>
        </p:spPr>
      </p:pic>
      <p:sp>
        <p:nvSpPr>
          <p:cNvPr id="12" name="Rectangle 11">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1AF4B13-D15B-474B-B144-722716B85686}"/>
              </a:ext>
            </a:extLst>
          </p:cNvPr>
          <p:cNvSpPr>
            <a:spLocks noGrp="1"/>
          </p:cNvSpPr>
          <p:nvPr>
            <p:ph type="title"/>
          </p:nvPr>
        </p:nvSpPr>
        <p:spPr>
          <a:xfrm>
            <a:off x="371094" y="1161288"/>
            <a:ext cx="3438144" cy="1124712"/>
          </a:xfrm>
        </p:spPr>
        <p:txBody>
          <a:bodyPr anchor="b">
            <a:normAutofit/>
          </a:bodyPr>
          <a:lstStyle/>
          <a:p>
            <a:r>
              <a:rPr lang="en-GB" sz="2800"/>
              <a:t>Priority I - Education </a:t>
            </a: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DA9211A-D032-4D37-B956-2097BE39375D}"/>
              </a:ext>
            </a:extLst>
          </p:cNvPr>
          <p:cNvSpPr>
            <a:spLocks noGrp="1"/>
          </p:cNvSpPr>
          <p:nvPr>
            <p:ph idx="1"/>
          </p:nvPr>
        </p:nvSpPr>
        <p:spPr>
          <a:xfrm>
            <a:off x="371093" y="2567176"/>
            <a:ext cx="7338206" cy="3863342"/>
          </a:xfrm>
        </p:spPr>
        <p:txBody>
          <a:bodyPr anchor="t">
            <a:noAutofit/>
          </a:bodyPr>
          <a:lstStyle/>
          <a:p>
            <a:pPr marL="0" indent="0">
              <a:buNone/>
            </a:pPr>
            <a:r>
              <a:rPr lang="en-GB" sz="1600">
                <a:solidFill>
                  <a:srgbClr val="FF0000"/>
                </a:solidFill>
              </a:rPr>
              <a:t>What do we want to achieve? </a:t>
            </a:r>
          </a:p>
          <a:p>
            <a:pPr marL="0" indent="0">
              <a:buNone/>
            </a:pPr>
            <a:endParaRPr lang="cs-CZ" sz="200" dirty="0">
              <a:solidFill>
                <a:srgbClr val="FF0000"/>
              </a:solidFill>
            </a:endParaRPr>
          </a:p>
          <a:p>
            <a:pPr lvl="0"/>
            <a:r>
              <a:rPr lang="en-GB" sz="1400"/>
              <a:t>An educational system that supports not only the growth of education across the population regardless of geography and social status, but also an individual approach to pupils supporting the development of their talents</a:t>
            </a:r>
          </a:p>
          <a:p>
            <a:pPr lvl="0"/>
            <a:r>
              <a:rPr lang="en-GB" sz="1400"/>
              <a:t>Education that emphasises modern history and its relation to the present </a:t>
            </a:r>
          </a:p>
          <a:p>
            <a:pPr lvl="0"/>
            <a:r>
              <a:rPr lang="en-GB" sz="1400"/>
              <a:t>Lifelong education responding to the pace of changes and the need of constant adaptation thereto </a:t>
            </a:r>
          </a:p>
          <a:p>
            <a:pPr lvl="0"/>
            <a:r>
              <a:rPr lang="en-GB" sz="1400"/>
              <a:t>Education that gives the individual competences for the 21st century, in particular: </a:t>
            </a:r>
          </a:p>
          <a:p>
            <a:pPr lvl="1">
              <a:buFontTx/>
              <a:buChar char="-"/>
            </a:pPr>
            <a:r>
              <a:rPr lang="en-GB" sz="1400"/>
              <a:t>Critical thinking, information synthesis skills</a:t>
            </a:r>
          </a:p>
          <a:p>
            <a:pPr lvl="1">
              <a:buFontTx/>
              <a:buChar char="-"/>
            </a:pPr>
            <a:r>
              <a:rPr lang="en-GB" sz="1400"/>
              <a:t>Media literacy and digital competences (conditioned by reading and mathematical literacy)</a:t>
            </a:r>
          </a:p>
          <a:p>
            <a:pPr lvl="1">
              <a:buFontTx/>
              <a:buChar char="-"/>
            </a:pPr>
            <a:r>
              <a:rPr lang="en-GB" sz="1400"/>
              <a:t>Personal social competence (emotional intelligence, education for cooperation, open communication) </a:t>
            </a:r>
          </a:p>
          <a:p>
            <a:pPr lvl="1">
              <a:buFontTx/>
              <a:buChar char="-"/>
            </a:pPr>
            <a:r>
              <a:rPr lang="en-GB" sz="1400"/>
              <a:t>Value-based education and the basics of philosophy, respect for nature  </a:t>
            </a:r>
          </a:p>
          <a:p>
            <a:pPr lvl="1">
              <a:buFontTx/>
              <a:buChar char="-"/>
            </a:pPr>
            <a:r>
              <a:rPr lang="en-GB" sz="1400"/>
              <a:t>Democracy and active citizenship education </a:t>
            </a:r>
          </a:p>
          <a:p>
            <a:pPr lvl="0">
              <a:buFontTx/>
              <a:buChar char="-"/>
            </a:pPr>
            <a:endParaRPr lang="cs-CZ" sz="1400" dirty="0"/>
          </a:p>
          <a:p>
            <a:pPr lvl="0">
              <a:buFontTx/>
              <a:buChar char="-"/>
            </a:pPr>
            <a:endParaRPr lang="cs-CZ" sz="1400" dirty="0"/>
          </a:p>
          <a:p>
            <a:pPr marL="0" indent="0">
              <a:buNone/>
            </a:pPr>
            <a:endParaRPr lang="en-US" dirty="0"/>
          </a:p>
          <a:p>
            <a:pPr marL="0" indent="0">
              <a:buNone/>
            </a:pPr>
            <a:r>
              <a:rPr lang="en-GB" sz="1600" b="1"/>
              <a:t> </a:t>
            </a:r>
          </a:p>
        </p:txBody>
      </p:sp>
    </p:spTree>
    <p:extLst>
      <p:ext uri="{BB962C8B-B14F-4D97-AF65-F5344CB8AC3E}">
        <p14:creationId xmlns:p14="http://schemas.microsoft.com/office/powerpoint/2010/main" val="2195824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 venn diagram&#10;&#10;Description automatically generated">
            <a:extLst>
              <a:ext uri="{FF2B5EF4-FFF2-40B4-BE49-F238E27FC236}">
                <a16:creationId xmlns:a16="http://schemas.microsoft.com/office/drawing/2014/main" id="{BDAAB437-6443-4B70-824E-70615384AC4B}"/>
              </a:ext>
            </a:extLst>
          </p:cNvPr>
          <p:cNvPicPr>
            <a:picLocks noChangeAspect="1"/>
          </p:cNvPicPr>
          <p:nvPr/>
        </p:nvPicPr>
        <p:blipFill rotWithShape="1">
          <a:blip r:embed="rId2">
            <a:extLst>
              <a:ext uri="{28A0092B-C50C-407E-A947-70E740481C1C}">
                <a14:useLocalDpi xmlns:a14="http://schemas.microsoft.com/office/drawing/2010/main" val="0"/>
              </a:ext>
            </a:extLst>
          </a:blip>
          <a:srcRect l="32506" r="2857" b="9091"/>
          <a:stretch/>
        </p:blipFill>
        <p:spPr>
          <a:xfrm>
            <a:off x="3523486" y="0"/>
            <a:ext cx="8668512" cy="6858000"/>
          </a:xfrm>
          <a:prstGeom prst="rect">
            <a:avLst/>
          </a:prstGeom>
        </p:spPr>
      </p:pic>
      <p:sp>
        <p:nvSpPr>
          <p:cNvPr id="12" name="Rectangle 11">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1AF4B13-D15B-474B-B144-722716B85686}"/>
              </a:ext>
            </a:extLst>
          </p:cNvPr>
          <p:cNvSpPr>
            <a:spLocks noGrp="1"/>
          </p:cNvSpPr>
          <p:nvPr>
            <p:ph type="title"/>
          </p:nvPr>
        </p:nvSpPr>
        <p:spPr>
          <a:xfrm>
            <a:off x="371094" y="1161288"/>
            <a:ext cx="3438144" cy="1124712"/>
          </a:xfrm>
        </p:spPr>
        <p:txBody>
          <a:bodyPr anchor="b">
            <a:normAutofit/>
          </a:bodyPr>
          <a:lstStyle/>
          <a:p>
            <a:r>
              <a:rPr lang="en-GB" sz="2800"/>
              <a:t>Priority I - Education </a:t>
            </a: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DA9211A-D032-4D37-B956-2097BE39375D}"/>
              </a:ext>
            </a:extLst>
          </p:cNvPr>
          <p:cNvSpPr>
            <a:spLocks noGrp="1"/>
          </p:cNvSpPr>
          <p:nvPr>
            <p:ph idx="1"/>
          </p:nvPr>
        </p:nvSpPr>
        <p:spPr>
          <a:xfrm>
            <a:off x="371094" y="2530600"/>
            <a:ext cx="7132949" cy="3856935"/>
          </a:xfrm>
        </p:spPr>
        <p:txBody>
          <a:bodyPr anchor="t">
            <a:noAutofit/>
          </a:bodyPr>
          <a:lstStyle/>
          <a:p>
            <a:pPr marL="0" indent="0">
              <a:buNone/>
            </a:pPr>
            <a:r>
              <a:rPr lang="en-GB" sz="1600" dirty="0">
                <a:solidFill>
                  <a:srgbClr val="FF0000"/>
                </a:solidFill>
              </a:rPr>
              <a:t>How do we intend to achieve this? </a:t>
            </a:r>
          </a:p>
          <a:p>
            <a:pPr marL="0" indent="0">
              <a:buNone/>
            </a:pPr>
            <a:endParaRPr lang="cs-CZ" sz="200" dirty="0">
              <a:solidFill>
                <a:srgbClr val="FF0000"/>
              </a:solidFill>
            </a:endParaRPr>
          </a:p>
          <a:p>
            <a:r>
              <a:rPr lang="en-GB" sz="1400" dirty="0"/>
              <a:t>In particular, we want to achieve the above-mentioned objectives by providing the foundation contributions, linking and mentoring, if appropriate. The Foundation can also be an initiator or co-organiser of projects in accordance with the Strategy</a:t>
            </a:r>
          </a:p>
          <a:p>
            <a:r>
              <a:rPr lang="en-GB" sz="1400" dirty="0"/>
              <a:t>We agree with the 2030+ Strategy and we declare our support for the </a:t>
            </a:r>
            <a:r>
              <a:rPr lang="en-GB" sz="1400" dirty="0" err="1"/>
              <a:t>SKAV</a:t>
            </a:r>
            <a:r>
              <a:rPr lang="en-GB" sz="1400" dirty="0"/>
              <a:t> testimony. We support the dissemination of best practices from foreign and Czech schools</a:t>
            </a:r>
          </a:p>
          <a:p>
            <a:pPr lvl="0"/>
            <a:r>
              <a:rPr lang="en-GB" sz="1400" dirty="0"/>
              <a:t>We are aware of the need to support teachers and headmasters through the middle link in education</a:t>
            </a:r>
          </a:p>
          <a:p>
            <a:pPr lvl="0"/>
            <a:r>
              <a:rPr lang="en-GB" sz="1400" dirty="0"/>
              <a:t>We agree that the comfort of the child and the teacher (including spiritual) is a prerequisite for high-quality teaching</a:t>
            </a:r>
          </a:p>
          <a:p>
            <a:pPr lvl="0"/>
            <a:r>
              <a:rPr lang="en-GB" sz="1400" dirty="0"/>
              <a:t>We believe that systemic and permanent changes can only be achieved through the cooperation of the individual participants in education (based on an input analysis of data and on records abroad), and we are ready to support it</a:t>
            </a:r>
          </a:p>
          <a:p>
            <a:pPr lvl="0"/>
            <a:r>
              <a:rPr lang="en-GB" sz="1400" dirty="0"/>
              <a:t>We consider high-quality pre-graduate training of teachers to be absolutely crucial, because they are the ones who have the greatest impact on children's learning, and therefore, we allocate 80% of the financial funds to improving the quality thereof</a:t>
            </a:r>
          </a:p>
          <a:p>
            <a:pPr marL="0" lvl="0" indent="0">
              <a:buNone/>
            </a:pPr>
            <a:endParaRPr lang="cs-CZ" sz="1400" dirty="0"/>
          </a:p>
          <a:p>
            <a:pPr marL="0" indent="0">
              <a:buNone/>
            </a:pPr>
            <a:endParaRPr lang="en-US" dirty="0"/>
          </a:p>
          <a:p>
            <a:pPr marL="0" indent="0">
              <a:buNone/>
            </a:pPr>
            <a:r>
              <a:rPr lang="en-GB" sz="1600" b="1" dirty="0"/>
              <a:t> </a:t>
            </a:r>
          </a:p>
        </p:txBody>
      </p:sp>
    </p:spTree>
    <p:extLst>
      <p:ext uri="{BB962C8B-B14F-4D97-AF65-F5344CB8AC3E}">
        <p14:creationId xmlns:p14="http://schemas.microsoft.com/office/powerpoint/2010/main" val="1477216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 venn diagram&#10;&#10;Description automatically generated">
            <a:extLst>
              <a:ext uri="{FF2B5EF4-FFF2-40B4-BE49-F238E27FC236}">
                <a16:creationId xmlns:a16="http://schemas.microsoft.com/office/drawing/2014/main" id="{A35D5D40-A313-49C4-A191-A40026D72E5D}"/>
              </a:ext>
            </a:extLst>
          </p:cNvPr>
          <p:cNvPicPr>
            <a:picLocks noChangeAspect="1"/>
          </p:cNvPicPr>
          <p:nvPr/>
        </p:nvPicPr>
        <p:blipFill rotWithShape="1">
          <a:blip r:embed="rId2">
            <a:extLst>
              <a:ext uri="{28A0092B-C50C-407E-A947-70E740481C1C}">
                <a14:useLocalDpi xmlns:a14="http://schemas.microsoft.com/office/drawing/2010/main" val="0"/>
              </a:ext>
            </a:extLst>
          </a:blip>
          <a:srcRect l="32506" r="2857" b="9091"/>
          <a:stretch/>
        </p:blipFill>
        <p:spPr>
          <a:xfrm>
            <a:off x="3615955" y="-1"/>
            <a:ext cx="8668512" cy="6858000"/>
          </a:xfrm>
          <a:prstGeom prst="rect">
            <a:avLst/>
          </a:prstGeom>
        </p:spPr>
      </p:pic>
      <p:sp>
        <p:nvSpPr>
          <p:cNvPr id="12" name="Rectangle 11">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ABB330-C36B-4051-848C-58A7C2544D40}"/>
              </a:ext>
            </a:extLst>
          </p:cNvPr>
          <p:cNvSpPr>
            <a:spLocks noGrp="1"/>
          </p:cNvSpPr>
          <p:nvPr>
            <p:ph type="title"/>
          </p:nvPr>
        </p:nvSpPr>
        <p:spPr>
          <a:xfrm>
            <a:off x="360820" y="981701"/>
            <a:ext cx="5216196" cy="1294248"/>
          </a:xfrm>
        </p:spPr>
        <p:txBody>
          <a:bodyPr anchor="b">
            <a:normAutofit/>
          </a:bodyPr>
          <a:lstStyle/>
          <a:p>
            <a:r>
              <a:rPr lang="en-GB" sz="2800"/>
              <a:t>Priority II - Freedom and Democracy </a:t>
            </a: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EE2ABC4-D58B-4EA5-A2B8-1947C6725E8C}"/>
              </a:ext>
            </a:extLst>
          </p:cNvPr>
          <p:cNvSpPr>
            <a:spLocks noGrp="1"/>
          </p:cNvSpPr>
          <p:nvPr>
            <p:ph idx="1"/>
          </p:nvPr>
        </p:nvSpPr>
        <p:spPr>
          <a:xfrm>
            <a:off x="371093" y="2561968"/>
            <a:ext cx="8027472" cy="4026540"/>
          </a:xfrm>
        </p:spPr>
        <p:txBody>
          <a:bodyPr anchor="t">
            <a:noAutofit/>
          </a:bodyPr>
          <a:lstStyle/>
          <a:p>
            <a:pPr marL="0" indent="0">
              <a:buNone/>
            </a:pPr>
            <a:r>
              <a:rPr lang="en-GB" sz="1600" dirty="0">
                <a:solidFill>
                  <a:srgbClr val="FF0000"/>
                </a:solidFill>
              </a:rPr>
              <a:t>Starting points*:</a:t>
            </a:r>
          </a:p>
          <a:p>
            <a:pPr marL="0" indent="0">
              <a:buNone/>
            </a:pPr>
            <a:endParaRPr lang="cs-CZ" sz="200" dirty="0"/>
          </a:p>
          <a:p>
            <a:pPr marL="0" indent="0">
              <a:buNone/>
            </a:pPr>
            <a:r>
              <a:rPr lang="en-GB" sz="1400" dirty="0"/>
              <a:t>Global trends of the 21st century: </a:t>
            </a:r>
          </a:p>
          <a:p>
            <a:pPr lvl="0"/>
            <a:r>
              <a:rPr lang="en-GB" sz="1400" dirty="0"/>
              <a:t>Climate crisis, migration, depletion of natural resources, digitisation, information pollution and overload</a:t>
            </a:r>
          </a:p>
          <a:p>
            <a:pPr lvl="0"/>
            <a:r>
              <a:rPr lang="en-GB" sz="1400" dirty="0"/>
              <a:t>Non-inclusive economic growth exponentiated by cyclical global crises (2008 financial crisis, current pandemic crisis) </a:t>
            </a:r>
          </a:p>
          <a:p>
            <a:pPr marL="0" indent="0">
              <a:buNone/>
            </a:pPr>
            <a:endParaRPr lang="cs-CZ" sz="1400" dirty="0"/>
          </a:p>
          <a:p>
            <a:pPr marL="0" indent="0">
              <a:buNone/>
            </a:pPr>
            <a:r>
              <a:rPr lang="en-GB" sz="1400" dirty="0"/>
              <a:t>Consequences of trends:</a:t>
            </a:r>
          </a:p>
          <a:p>
            <a:pPr lvl="0"/>
            <a:r>
              <a:rPr lang="en-GB" sz="1400" dirty="0"/>
              <a:t>Polarisation and escalating pressure on social cohesion, democratic institutions and international order, law and cooperation </a:t>
            </a:r>
          </a:p>
          <a:p>
            <a:r>
              <a:rPr lang="en-GB" sz="1400" dirty="0"/>
              <a:t>Huge potential of disruptive changes and negative impacts on large groups of the population</a:t>
            </a:r>
          </a:p>
          <a:p>
            <a:pPr marL="0" lvl="0" indent="0">
              <a:buNone/>
            </a:pPr>
            <a:endParaRPr lang="cs-CZ" sz="1400" i="1" dirty="0"/>
          </a:p>
          <a:p>
            <a:pPr marL="0" lvl="0" indent="0">
              <a:buNone/>
            </a:pPr>
            <a:r>
              <a:rPr lang="en-GB" sz="1000" i="1" dirty="0"/>
              <a:t>* We use data from surveys of ISSP, </a:t>
            </a:r>
            <a:r>
              <a:rPr lang="en-GB" sz="1000" i="1" dirty="0" err="1"/>
              <a:t>ESS</a:t>
            </a:r>
            <a:r>
              <a:rPr lang="en-GB" sz="1000" i="1" dirty="0"/>
              <a:t> and </a:t>
            </a:r>
            <a:r>
              <a:rPr lang="en-GB" sz="1000" i="1" dirty="0" err="1"/>
              <a:t>Rozděleni</a:t>
            </a:r>
            <a:r>
              <a:rPr lang="en-GB" sz="1000" i="1" dirty="0"/>
              <a:t> </a:t>
            </a:r>
            <a:r>
              <a:rPr lang="en-GB" sz="1000" i="1" dirty="0" err="1"/>
              <a:t>svobodou</a:t>
            </a:r>
            <a:r>
              <a:rPr lang="en-GB" sz="1000" i="1" dirty="0"/>
              <a:t> – </a:t>
            </a:r>
            <a:r>
              <a:rPr lang="en-GB" sz="1000" i="1" dirty="0" err="1"/>
              <a:t>Česká</a:t>
            </a:r>
            <a:r>
              <a:rPr lang="en-GB" sz="1000" i="1" dirty="0"/>
              <a:t> </a:t>
            </a:r>
            <a:r>
              <a:rPr lang="en-GB" sz="1000" i="1" dirty="0" err="1"/>
              <a:t>společnost</a:t>
            </a:r>
            <a:r>
              <a:rPr lang="en-GB" sz="1000" i="1" dirty="0"/>
              <a:t> po 30 </a:t>
            </a:r>
            <a:r>
              <a:rPr lang="en-GB" sz="1000" i="1" dirty="0" err="1"/>
              <a:t>letech</a:t>
            </a:r>
            <a:endParaRPr lang="en-GB" sz="1000" i="1" dirty="0"/>
          </a:p>
          <a:p>
            <a:pPr marL="0" indent="0">
              <a:buNone/>
            </a:pPr>
            <a:endParaRPr lang="cs-CZ" sz="1400" dirty="0"/>
          </a:p>
        </p:txBody>
      </p:sp>
    </p:spTree>
    <p:extLst>
      <p:ext uri="{BB962C8B-B14F-4D97-AF65-F5344CB8AC3E}">
        <p14:creationId xmlns:p14="http://schemas.microsoft.com/office/powerpoint/2010/main" val="2566492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 venn diagram&#10;&#10;Description automatically generated">
            <a:extLst>
              <a:ext uri="{FF2B5EF4-FFF2-40B4-BE49-F238E27FC236}">
                <a16:creationId xmlns:a16="http://schemas.microsoft.com/office/drawing/2014/main" id="{A35D5D40-A313-49C4-A191-A40026D72E5D}"/>
              </a:ext>
            </a:extLst>
          </p:cNvPr>
          <p:cNvPicPr>
            <a:picLocks noChangeAspect="1"/>
          </p:cNvPicPr>
          <p:nvPr/>
        </p:nvPicPr>
        <p:blipFill rotWithShape="1">
          <a:blip r:embed="rId2">
            <a:extLst>
              <a:ext uri="{28A0092B-C50C-407E-A947-70E740481C1C}">
                <a14:useLocalDpi xmlns:a14="http://schemas.microsoft.com/office/drawing/2010/main" val="0"/>
              </a:ext>
            </a:extLst>
          </a:blip>
          <a:srcRect l="32506" r="2857" b="9091"/>
          <a:stretch/>
        </p:blipFill>
        <p:spPr>
          <a:xfrm>
            <a:off x="3616410" y="9144"/>
            <a:ext cx="8583823" cy="6848855"/>
          </a:xfrm>
          <a:prstGeom prst="rect">
            <a:avLst/>
          </a:prstGeom>
        </p:spPr>
      </p:pic>
      <p:sp>
        <p:nvSpPr>
          <p:cNvPr id="12" name="Rectangle 11">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ABB330-C36B-4051-848C-58A7C2544D40}"/>
              </a:ext>
            </a:extLst>
          </p:cNvPr>
          <p:cNvSpPr>
            <a:spLocks noGrp="1"/>
          </p:cNvSpPr>
          <p:nvPr>
            <p:ph type="title"/>
          </p:nvPr>
        </p:nvSpPr>
        <p:spPr>
          <a:xfrm>
            <a:off x="360820" y="981701"/>
            <a:ext cx="5216196" cy="1294248"/>
          </a:xfrm>
        </p:spPr>
        <p:txBody>
          <a:bodyPr anchor="b">
            <a:normAutofit/>
          </a:bodyPr>
          <a:lstStyle/>
          <a:p>
            <a:r>
              <a:rPr lang="en-GB" sz="2800"/>
              <a:t>Priority II - Freedom and Democracy </a:t>
            </a: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EE2ABC4-D58B-4EA5-A2B8-1947C6725E8C}"/>
              </a:ext>
            </a:extLst>
          </p:cNvPr>
          <p:cNvSpPr>
            <a:spLocks noGrp="1"/>
          </p:cNvSpPr>
          <p:nvPr>
            <p:ph idx="1"/>
          </p:nvPr>
        </p:nvSpPr>
        <p:spPr>
          <a:xfrm>
            <a:off x="371092" y="2549116"/>
            <a:ext cx="7538737" cy="4039392"/>
          </a:xfrm>
        </p:spPr>
        <p:txBody>
          <a:bodyPr anchor="t">
            <a:noAutofit/>
          </a:bodyPr>
          <a:lstStyle/>
          <a:p>
            <a:pPr marL="0" indent="0">
              <a:buNone/>
            </a:pPr>
            <a:r>
              <a:rPr lang="en-GB" sz="1600">
                <a:solidFill>
                  <a:srgbClr val="FF0000"/>
                </a:solidFill>
              </a:rPr>
              <a:t>Starting points*:</a:t>
            </a:r>
          </a:p>
          <a:p>
            <a:pPr marL="0" indent="0">
              <a:buNone/>
            </a:pPr>
            <a:endParaRPr lang="cs-CZ" sz="200" dirty="0"/>
          </a:p>
          <a:p>
            <a:pPr marL="0" indent="0">
              <a:buNone/>
            </a:pPr>
            <a:r>
              <a:rPr lang="en-GB" sz="1400"/>
              <a:t>Situation in the Czech Republic 30 years after the velvet revolution: </a:t>
            </a:r>
          </a:p>
          <a:p>
            <a:r>
              <a:rPr lang="en-GB" sz="1400"/>
              <a:t>Distorted interpersonal confidence and a lack of focus on common, “post-material” values, such as citizenship, solidarity, environment and the protection of weaker parts of society</a:t>
            </a:r>
          </a:p>
          <a:p>
            <a:r>
              <a:rPr lang="en-GB" sz="1400"/>
              <a:t>Undermined confidence in institutions and democracy, largely conditioned by the social position of individuals and experience with social problems  </a:t>
            </a:r>
          </a:p>
          <a:p>
            <a:pPr lvl="0"/>
            <a:r>
              <a:rPr lang="en-GB" sz="1400"/>
              <a:t>Poor civic engagement and often a negative view thereof</a:t>
            </a:r>
          </a:p>
          <a:p>
            <a:pPr lvl="0"/>
            <a:r>
              <a:rPr lang="en-GB" sz="1400"/>
              <a:t>Formalistic and problematic functioning of some institutions and the legal system and their unwillingness to communicate, affecting the people's ability to achieve their own rights</a:t>
            </a:r>
          </a:p>
          <a:p>
            <a:pPr lvl="0"/>
            <a:r>
              <a:rPr lang="en-GB" sz="1400"/>
              <a:t>Non-inclusive work of some institutions, thus setting up processes in the tax system, education or subsidies, which allows a part of the society to use them better, delegitimising them in the eyes of the rest of the society </a:t>
            </a:r>
          </a:p>
          <a:p>
            <a:pPr lvl="0"/>
            <a:r>
              <a:rPr lang="en-GB" sz="1400"/>
              <a:t>Detracting from constructive and fact-based debate concerning polarising symbolic disputes  </a:t>
            </a:r>
          </a:p>
          <a:p>
            <a:pPr marL="0" lvl="0" indent="0">
              <a:buNone/>
            </a:pPr>
            <a:r>
              <a:rPr lang="en-GB" sz="1000" i="1"/>
              <a:t>* We use data from surveys of ISSP, ESS and Rozděleni svobodou – Česká společnost po 30 letech</a:t>
            </a:r>
          </a:p>
          <a:p>
            <a:pPr marL="0" indent="0">
              <a:buNone/>
            </a:pPr>
            <a:endParaRPr lang="cs-CZ" sz="1400" dirty="0"/>
          </a:p>
        </p:txBody>
      </p:sp>
    </p:spTree>
    <p:extLst>
      <p:ext uri="{BB962C8B-B14F-4D97-AF65-F5344CB8AC3E}">
        <p14:creationId xmlns:p14="http://schemas.microsoft.com/office/powerpoint/2010/main" val="2663563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1518</Words>
  <Application>Microsoft Office PowerPoint</Application>
  <PresentationFormat>Širokoúhlá obrazovka</PresentationFormat>
  <Paragraphs>192</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Calibri Light</vt:lpstr>
      <vt:lpstr>Office Theme</vt:lpstr>
      <vt:lpstr>BLÍŽKSOBĚ Foundation </vt:lpstr>
      <vt:lpstr>Preamble </vt:lpstr>
      <vt:lpstr>BLÍŽKSOBĚ Foundation Strategy </vt:lpstr>
      <vt:lpstr>BLÍŽKSOBĚ Foundation Strategy </vt:lpstr>
      <vt:lpstr>Priority I - Education </vt:lpstr>
      <vt:lpstr>Priority I - Education </vt:lpstr>
      <vt:lpstr>Priority I - Education </vt:lpstr>
      <vt:lpstr>Priority II - Freedom and Democracy </vt:lpstr>
      <vt:lpstr>Priority II - Freedom and Democracy </vt:lpstr>
      <vt:lpstr>Priority II - Freedom and Democracy </vt:lpstr>
      <vt:lpstr>Priority II - Freedom and Democracy </vt:lpstr>
      <vt:lpstr>Ancillary Support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Nadace BLÍŽKSOBĚ</dc:title>
  <dc:creator>Murgašová Marcela</dc:creator>
  <cp:lastModifiedBy>Ošlejšková Blanka</cp:lastModifiedBy>
  <cp:revision>64</cp:revision>
  <dcterms:created xsi:type="dcterms:W3CDTF">2021-01-21T08:33:54Z</dcterms:created>
  <dcterms:modified xsi:type="dcterms:W3CDTF">2021-05-07T07:42:19Z</dcterms:modified>
</cp:coreProperties>
</file>